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357" r:id="rId3"/>
    <p:sldId id="356" r:id="rId4"/>
    <p:sldId id="358" r:id="rId5"/>
    <p:sldId id="359" r:id="rId6"/>
    <p:sldId id="360" r:id="rId7"/>
    <p:sldId id="361" r:id="rId8"/>
    <p:sldId id="362" r:id="rId9"/>
    <p:sldId id="363" r:id="rId10"/>
    <p:sldId id="364" r:id="rId11"/>
    <p:sldId id="365" r:id="rId12"/>
    <p:sldId id="368" r:id="rId13"/>
    <p:sldId id="366" r:id="rId14"/>
    <p:sldId id="367" r:id="rId15"/>
    <p:sldId id="369" r:id="rId16"/>
    <p:sldId id="351" r:id="rId17"/>
    <p:sldId id="292" r:id="rId18"/>
    <p:sldId id="352" r:id="rId19"/>
    <p:sldId id="353" r:id="rId20"/>
    <p:sldId id="354" r:id="rId21"/>
    <p:sldId id="345" r:id="rId22"/>
    <p:sldId id="326" r:id="rId23"/>
    <p:sldId id="355" r:id="rId24"/>
    <p:sldId id="370" r:id="rId25"/>
    <p:sldId id="313"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99" autoAdjust="0"/>
    <p:restoredTop sz="93686" autoAdjust="0"/>
  </p:normalViewPr>
  <p:slideViewPr>
    <p:cSldViewPr>
      <p:cViewPr varScale="1">
        <p:scale>
          <a:sx n="70" d="100"/>
          <a:sy n="70" d="100"/>
        </p:scale>
        <p:origin x="-1266" y="-9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8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7F0CCA-EDAF-4678-B7EE-9431C8CCB4FF}" type="datetimeFigureOut">
              <a:rPr lang="fr-FR" smtClean="0"/>
              <a:pPr/>
              <a:t>25/06/2018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FDDF179-70F1-4EF4-B3A4-690DBDFFADD5}" type="slidenum">
              <a:rPr lang="fr-FR" smtClean="0"/>
              <a:pPr/>
              <a:t>‹N°›</a:t>
            </a:fld>
            <a:endParaRPr lang="fr-FR"/>
          </a:p>
        </p:txBody>
      </p:sp>
    </p:spTree>
    <p:extLst>
      <p:ext uri="{BB962C8B-B14F-4D97-AF65-F5344CB8AC3E}">
        <p14:creationId xmlns:p14="http://schemas.microsoft.com/office/powerpoint/2010/main" val="4277786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97B255-AD51-47D8-B5C6-7B5D215D7DB7}" type="datetimeFigureOut">
              <a:rPr lang="fr-FR" smtClean="0"/>
              <a:t>25/06/2018</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9A4886-E535-4AFB-8D86-5F77C6B7E9D4}" type="slidenum">
              <a:rPr lang="fr-FR" smtClean="0"/>
              <a:t>‹N°›</a:t>
            </a:fld>
            <a:endParaRPr lang="fr-FR"/>
          </a:p>
        </p:txBody>
      </p:sp>
    </p:spTree>
    <p:extLst>
      <p:ext uri="{BB962C8B-B14F-4D97-AF65-F5344CB8AC3E}">
        <p14:creationId xmlns:p14="http://schemas.microsoft.com/office/powerpoint/2010/main" val="3270289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6497D9D4-B62A-4CAE-B3B4-4A4CE59CE601}" type="datetimeFigureOut">
              <a:rPr lang="fr-FR" smtClean="0"/>
              <a:pPr/>
              <a:t>25/06/2018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CD04DD68-86DC-444C-B46F-B9BCED3B50A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6497D9D4-B62A-4CAE-B3B4-4A4CE59CE601}" type="datetimeFigureOut">
              <a:rPr lang="fr-FR" smtClean="0"/>
              <a:pPr/>
              <a:t>25/06/2018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CD04DD68-86DC-444C-B46F-B9BCED3B50A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6497D9D4-B62A-4CAE-B3B4-4A4CE59CE601}" type="datetimeFigureOut">
              <a:rPr lang="fr-FR" smtClean="0"/>
              <a:pPr/>
              <a:t>25/06/2018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CD04DD68-86DC-444C-B46F-B9BCED3B50A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6497D9D4-B62A-4CAE-B3B4-4A4CE59CE601}" type="datetimeFigureOut">
              <a:rPr lang="fr-FR" smtClean="0"/>
              <a:pPr/>
              <a:t>25/06/2018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CD04DD68-86DC-444C-B46F-B9BCED3B50A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6497D9D4-B62A-4CAE-B3B4-4A4CE59CE601}" type="datetimeFigureOut">
              <a:rPr lang="fr-FR" smtClean="0"/>
              <a:pPr/>
              <a:t>25/06/2018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CD04DD68-86DC-444C-B46F-B9BCED3B50A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fld id="{6497D9D4-B62A-4CAE-B3B4-4A4CE59CE601}" type="datetimeFigureOut">
              <a:rPr lang="fr-FR" smtClean="0"/>
              <a:pPr/>
              <a:t>25/06/2018</a:t>
            </a:fld>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CD04DD68-86DC-444C-B46F-B9BCED3B50A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457200" y="6356350"/>
            <a:ext cx="2133600" cy="365125"/>
          </a:xfrm>
          <a:prstGeom prst="rect">
            <a:avLst/>
          </a:prstGeom>
        </p:spPr>
        <p:txBody>
          <a:bodyPr/>
          <a:lstStyle/>
          <a:p>
            <a:fld id="{6497D9D4-B62A-4CAE-B3B4-4A4CE59CE601}" type="datetimeFigureOut">
              <a:rPr lang="fr-FR" smtClean="0"/>
              <a:pPr/>
              <a:t>25/06/2018</a:t>
            </a:fld>
            <a:endParaRPr lang="fr-FR"/>
          </a:p>
        </p:txBody>
      </p:sp>
      <p:sp>
        <p:nvSpPr>
          <p:cNvPr id="8" name="Espace réservé du pied de page 7"/>
          <p:cNvSpPr>
            <a:spLocks noGrp="1"/>
          </p:cNvSpPr>
          <p:nvPr>
            <p:ph type="ftr" sz="quarter" idx="11"/>
          </p:nvPr>
        </p:nvSpPr>
        <p:spPr>
          <a:xfrm>
            <a:off x="3124200" y="6356350"/>
            <a:ext cx="2895600" cy="365125"/>
          </a:xfrm>
          <a:prstGeom prst="rect">
            <a:avLst/>
          </a:prstGeom>
        </p:spPr>
        <p:txBody>
          <a:bodyPr/>
          <a:lstStyle/>
          <a:p>
            <a:endParaRPr lang="fr-FR"/>
          </a:p>
        </p:txBody>
      </p:sp>
      <p:sp>
        <p:nvSpPr>
          <p:cNvPr id="9" name="Espace réservé du numéro de diapositive 8"/>
          <p:cNvSpPr>
            <a:spLocks noGrp="1"/>
          </p:cNvSpPr>
          <p:nvPr>
            <p:ph type="sldNum" sz="quarter" idx="12"/>
          </p:nvPr>
        </p:nvSpPr>
        <p:spPr>
          <a:xfrm>
            <a:off x="6553200" y="6356350"/>
            <a:ext cx="2133600" cy="365125"/>
          </a:xfrm>
          <a:prstGeom prst="rect">
            <a:avLst/>
          </a:prstGeom>
        </p:spPr>
        <p:txBody>
          <a:bodyPr/>
          <a:lstStyle/>
          <a:p>
            <a:fld id="{CD04DD68-86DC-444C-B46F-B9BCED3B50A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e la date 2"/>
          <p:cNvSpPr>
            <a:spLocks noGrp="1"/>
          </p:cNvSpPr>
          <p:nvPr>
            <p:ph type="dt" sz="half" idx="10"/>
          </p:nvPr>
        </p:nvSpPr>
        <p:spPr>
          <a:xfrm>
            <a:off x="457200" y="6356350"/>
            <a:ext cx="2133600" cy="365125"/>
          </a:xfrm>
          <a:prstGeom prst="rect">
            <a:avLst/>
          </a:prstGeom>
        </p:spPr>
        <p:txBody>
          <a:bodyPr/>
          <a:lstStyle/>
          <a:p>
            <a:fld id="{6497D9D4-B62A-4CAE-B3B4-4A4CE59CE601}" type="datetimeFigureOut">
              <a:rPr lang="fr-FR" smtClean="0"/>
              <a:pPr/>
              <a:t>25/06/2018</a:t>
            </a:fld>
            <a:endParaRPr lang="fr-FR"/>
          </a:p>
        </p:txBody>
      </p:sp>
      <p:sp>
        <p:nvSpPr>
          <p:cNvPr id="4" name="Espace réservé du pied de page 3"/>
          <p:cNvSpPr>
            <a:spLocks noGrp="1"/>
          </p:cNvSpPr>
          <p:nvPr>
            <p:ph type="ftr" sz="quarter" idx="11"/>
          </p:nvPr>
        </p:nvSpPr>
        <p:spPr>
          <a:xfrm>
            <a:off x="3124200" y="6356350"/>
            <a:ext cx="2895600" cy="365125"/>
          </a:xfrm>
          <a:prstGeom prst="rect">
            <a:avLst/>
          </a:prstGeom>
        </p:spPr>
        <p:txBody>
          <a:bodyPr/>
          <a:lstStyle/>
          <a:p>
            <a:endParaRPr lang="fr-FR"/>
          </a:p>
        </p:txBody>
      </p:sp>
      <p:sp>
        <p:nvSpPr>
          <p:cNvPr id="5" name="Espace réservé du numéro de diapositive 4"/>
          <p:cNvSpPr>
            <a:spLocks noGrp="1"/>
          </p:cNvSpPr>
          <p:nvPr>
            <p:ph type="sldNum" sz="quarter" idx="12"/>
          </p:nvPr>
        </p:nvSpPr>
        <p:spPr>
          <a:xfrm>
            <a:off x="6553200" y="6356350"/>
            <a:ext cx="2133600" cy="365125"/>
          </a:xfrm>
          <a:prstGeom prst="rect">
            <a:avLst/>
          </a:prstGeom>
        </p:spPr>
        <p:txBody>
          <a:bodyPr/>
          <a:lstStyle/>
          <a:p>
            <a:fld id="{CD04DD68-86DC-444C-B46F-B9BCED3B50A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6356350"/>
            <a:ext cx="2133600" cy="365125"/>
          </a:xfrm>
          <a:prstGeom prst="rect">
            <a:avLst/>
          </a:prstGeom>
        </p:spPr>
        <p:txBody>
          <a:bodyPr/>
          <a:lstStyle/>
          <a:p>
            <a:fld id="{6497D9D4-B62A-4CAE-B3B4-4A4CE59CE601}" type="datetimeFigureOut">
              <a:rPr lang="fr-FR" smtClean="0"/>
              <a:pPr/>
              <a:t>25/06/2018</a:t>
            </a:fld>
            <a:endParaRPr lang="fr-FR"/>
          </a:p>
        </p:txBody>
      </p:sp>
      <p:sp>
        <p:nvSpPr>
          <p:cNvPr id="3" name="Espace réservé du pied de page 2"/>
          <p:cNvSpPr>
            <a:spLocks noGrp="1"/>
          </p:cNvSpPr>
          <p:nvPr>
            <p:ph type="ftr" sz="quarter" idx="11"/>
          </p:nvPr>
        </p:nvSpPr>
        <p:spPr>
          <a:xfrm>
            <a:off x="3124200" y="6356350"/>
            <a:ext cx="2895600" cy="365125"/>
          </a:xfrm>
          <a:prstGeom prst="rect">
            <a:avLst/>
          </a:prstGeom>
        </p:spPr>
        <p:txBody>
          <a:bodyPr/>
          <a:lstStyle/>
          <a:p>
            <a:endParaRPr lang="fr-FR"/>
          </a:p>
        </p:txBody>
      </p:sp>
      <p:sp>
        <p:nvSpPr>
          <p:cNvPr id="4" name="Espace réservé du numéro de diapositive 3"/>
          <p:cNvSpPr>
            <a:spLocks noGrp="1"/>
          </p:cNvSpPr>
          <p:nvPr>
            <p:ph type="sldNum" sz="quarter" idx="12"/>
          </p:nvPr>
        </p:nvSpPr>
        <p:spPr>
          <a:xfrm>
            <a:off x="6553200" y="6356350"/>
            <a:ext cx="2133600" cy="365125"/>
          </a:xfrm>
          <a:prstGeom prst="rect">
            <a:avLst/>
          </a:prstGeom>
        </p:spPr>
        <p:txBody>
          <a:bodyPr/>
          <a:lstStyle/>
          <a:p>
            <a:fld id="{CD04DD68-86DC-444C-B46F-B9BCED3B50A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fld id="{6497D9D4-B62A-4CAE-B3B4-4A4CE59CE601}" type="datetimeFigureOut">
              <a:rPr lang="fr-FR" smtClean="0"/>
              <a:pPr/>
              <a:t>25/06/2018</a:t>
            </a:fld>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CD04DD68-86DC-444C-B46F-B9BCED3B50A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fld id="{6497D9D4-B62A-4CAE-B3B4-4A4CE59CE601}" type="datetimeFigureOut">
              <a:rPr lang="fr-FR" smtClean="0"/>
              <a:pPr/>
              <a:t>25/06/2018</a:t>
            </a:fld>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CD04DD68-86DC-444C-B46F-B9BCED3B50A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1" name="ZoneTexte 20"/>
          <p:cNvSpPr txBox="1"/>
          <p:nvPr userDrawn="1"/>
        </p:nvSpPr>
        <p:spPr>
          <a:xfrm>
            <a:off x="8388548" y="6437283"/>
            <a:ext cx="503932" cy="228379"/>
          </a:xfrm>
          <a:prstGeom prst="rect">
            <a:avLst/>
          </a:prstGeom>
          <a:solidFill>
            <a:schemeClr val="accent1">
              <a:lumMod val="75000"/>
            </a:schemeClr>
          </a:solidFill>
          <a:ln>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fld id="{AC53333A-EB48-40FE-A920-097D09536C2D}" type="slidenum">
              <a:rPr lang="fr-FR" altLang="fr-FR" sz="800" b="1">
                <a:solidFill>
                  <a:schemeClr val="bg1"/>
                </a:solidFill>
                <a:latin typeface="Verdana" panose="020B0604030504040204" pitchFamily="34" charset="0"/>
              </a:rPr>
              <a:pPr algn="ctr" eaLnBrk="1" hangingPunct="1">
                <a:defRPr/>
              </a:pPr>
              <a:t>‹N°›</a:t>
            </a:fld>
            <a:endParaRPr lang="fr-FR" altLang="fr-FR" sz="800" b="1" dirty="0">
              <a:solidFill>
                <a:schemeClr val="bg1"/>
              </a:solidFill>
              <a:latin typeface="Verdana" panose="020B0604030504040204" pitchFamily="34" charset="0"/>
            </a:endParaRPr>
          </a:p>
        </p:txBody>
      </p:sp>
      <p:cxnSp>
        <p:nvCxnSpPr>
          <p:cNvPr id="23" name="Connecteur droit 22"/>
          <p:cNvCxnSpPr/>
          <p:nvPr userDrawn="1"/>
        </p:nvCxnSpPr>
        <p:spPr>
          <a:xfrm>
            <a:off x="0" y="6309320"/>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Image 11">
            <a:extLst>
              <a:ext uri="{FF2B5EF4-FFF2-40B4-BE49-F238E27FC236}">
                <a16:creationId xmlns="" xmlns:a16="http://schemas.microsoft.com/office/drawing/2014/main" id="{083F3785-5189-44C7-A05C-D8E69C5B10C3}"/>
              </a:ext>
            </a:extLst>
          </p:cNvPr>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51520" y="6349226"/>
            <a:ext cx="1964690" cy="404495"/>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 xmlns:a16="http://schemas.microsoft.com/office/drawing/2014/main" id="{151174AD-D50B-468D-B87C-8C9678A3DB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4" y="35781"/>
            <a:ext cx="9148954" cy="6858000"/>
          </a:xfrm>
          <a:prstGeom prst="rect">
            <a:avLst/>
          </a:prstGeom>
        </p:spPr>
      </p:pic>
      <p:sp>
        <p:nvSpPr>
          <p:cNvPr id="13" name="Zone de texte 2">
            <a:extLst>
              <a:ext uri="{FF2B5EF4-FFF2-40B4-BE49-F238E27FC236}">
                <a16:creationId xmlns="" xmlns:a16="http://schemas.microsoft.com/office/drawing/2014/main" id="{D70941FE-87B1-4F21-9948-855629BE7DAC}"/>
              </a:ext>
            </a:extLst>
          </p:cNvPr>
          <p:cNvSpPr txBox="1">
            <a:spLocks noChangeArrowheads="1"/>
          </p:cNvSpPr>
          <p:nvPr/>
        </p:nvSpPr>
        <p:spPr bwMode="auto">
          <a:xfrm>
            <a:off x="1176467" y="1008310"/>
            <a:ext cx="7035045" cy="2689558"/>
          </a:xfrm>
          <a:prstGeom prst="rect">
            <a:avLst/>
          </a:prstGeom>
          <a:noFill/>
          <a:ln>
            <a:solidFill>
              <a:schemeClr val="bg1"/>
            </a:solidFill>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spAutoFit/>
          </a:bodyPr>
          <a:lstStyle/>
          <a:p>
            <a:pPr lvl="0" algn="ctr" eaLnBrk="0" fontAlgn="base" hangingPunct="0">
              <a:spcBef>
                <a:spcPct val="0"/>
              </a:spcBef>
              <a:spcAft>
                <a:spcPct val="0"/>
              </a:spcAft>
            </a:pPr>
            <a:r>
              <a:rPr lang="fr-FR" altLang="fr-FR" sz="2800" b="1" dirty="0">
                <a:solidFill>
                  <a:schemeClr val="bg1"/>
                </a:solidFill>
                <a:latin typeface="PF Din Text Comp Pro Thin" panose="02000000000000000000" pitchFamily="2" charset="0"/>
                <a:ea typeface="Calibri" panose="020F0502020204030204" pitchFamily="34" charset="0"/>
                <a:cs typeface="Times New Roman" panose="02020603050405020304" pitchFamily="18" charset="0"/>
              </a:rPr>
              <a:t>SEMINAIRE DE DIFFUSION DU NOUVEAU DISPOSITIF</a:t>
            </a:r>
          </a:p>
          <a:p>
            <a:pPr lvl="0" algn="ctr" eaLnBrk="0" fontAlgn="base" hangingPunct="0">
              <a:spcBef>
                <a:spcPct val="0"/>
              </a:spcBef>
              <a:spcAft>
                <a:spcPct val="0"/>
              </a:spcAft>
            </a:pPr>
            <a:r>
              <a:rPr lang="fr-FR" altLang="fr-FR" sz="2800" b="1" dirty="0">
                <a:solidFill>
                  <a:schemeClr val="bg1"/>
                </a:solidFill>
                <a:latin typeface="PF Din Text Comp Pro Thin" panose="02000000000000000000" pitchFamily="2" charset="0"/>
                <a:ea typeface="Calibri" panose="020F0502020204030204" pitchFamily="34" charset="0"/>
                <a:cs typeface="Times New Roman" panose="02020603050405020304" pitchFamily="18" charset="0"/>
              </a:rPr>
              <a:t>REGLEMENTAIRE RELATIF AUX CONDITIONS D’EXERCICE ET DE</a:t>
            </a:r>
          </a:p>
          <a:p>
            <a:pPr lvl="0" algn="ctr" eaLnBrk="0" fontAlgn="base" hangingPunct="0">
              <a:spcBef>
                <a:spcPct val="0"/>
              </a:spcBef>
              <a:spcAft>
                <a:spcPct val="0"/>
              </a:spcAft>
            </a:pPr>
            <a:r>
              <a:rPr lang="fr-FR" altLang="fr-FR" sz="2800" b="1" dirty="0">
                <a:solidFill>
                  <a:schemeClr val="bg1"/>
                </a:solidFill>
                <a:latin typeface="PF Din Text Comp Pro Thin" panose="02000000000000000000" pitchFamily="2" charset="0"/>
                <a:ea typeface="Calibri" panose="020F0502020204030204" pitchFamily="34" charset="0"/>
                <a:cs typeface="Times New Roman" panose="02020603050405020304" pitchFamily="18" charset="0"/>
              </a:rPr>
              <a:t>CONTROLE DE L’ACTIVITE DE MICROFINANCE DANS LA CEMAC</a:t>
            </a:r>
            <a:endParaRPr kumimoji="0" lang="fr-FR" altLang="fr-FR" sz="1800" b="1" i="0" u="none" strike="noStrike" cap="none" normalizeH="0" baseline="0" dirty="0">
              <a:ln>
                <a:noFill/>
              </a:ln>
              <a:solidFill>
                <a:schemeClr val="bg1"/>
              </a:solidFill>
              <a:effectLst/>
              <a:latin typeface="Arial" panose="020B0604020202020204" pitchFamily="34" charset="0"/>
            </a:endParaRPr>
          </a:p>
        </p:txBody>
      </p:sp>
      <p:sp>
        <p:nvSpPr>
          <p:cNvPr id="16" name="Zone de texte 2">
            <a:extLst>
              <a:ext uri="{FF2B5EF4-FFF2-40B4-BE49-F238E27FC236}">
                <a16:creationId xmlns="" xmlns:a16="http://schemas.microsoft.com/office/drawing/2014/main" id="{BA125393-E0A7-4175-B5B0-2C45BF0E3AC7}"/>
              </a:ext>
            </a:extLst>
          </p:cNvPr>
          <p:cNvSpPr txBox="1">
            <a:spLocks noChangeArrowheads="1"/>
          </p:cNvSpPr>
          <p:nvPr/>
        </p:nvSpPr>
        <p:spPr bwMode="auto">
          <a:xfrm>
            <a:off x="1258957" y="4587225"/>
            <a:ext cx="6787579" cy="707886"/>
          </a:xfrm>
          <a:prstGeom prst="rect">
            <a:avLst/>
          </a:prstGeom>
          <a:noFill/>
          <a:ln>
            <a:noFill/>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spAutoFit/>
          </a:bodyPr>
          <a:lstStyle/>
          <a:p>
            <a:pPr lvl="0" algn="ctr" eaLnBrk="0" fontAlgn="base" hangingPunct="0">
              <a:spcBef>
                <a:spcPct val="0"/>
              </a:spcBef>
              <a:spcAft>
                <a:spcPct val="0"/>
              </a:spcAft>
            </a:pPr>
            <a:r>
              <a:rPr lang="fr-FR" altLang="fr-FR" sz="2000" b="1" dirty="0">
                <a:solidFill>
                  <a:schemeClr val="bg1"/>
                </a:solidFill>
                <a:latin typeface="PF Din Text Comp Pro Thin" panose="02000000000000000000" pitchFamily="2" charset="0"/>
                <a:ea typeface="Calibri" panose="020F0502020204030204" pitchFamily="34" charset="0"/>
                <a:cs typeface="Times New Roman" panose="02020603050405020304" pitchFamily="18" charset="0"/>
              </a:rPr>
              <a:t>Présenté par M. KEOU NGASSA Marc</a:t>
            </a:r>
          </a:p>
          <a:p>
            <a:pPr lvl="0" algn="ctr" eaLnBrk="0" fontAlgn="base" hangingPunct="0">
              <a:spcBef>
                <a:spcPct val="0"/>
              </a:spcBef>
              <a:spcAft>
                <a:spcPct val="0"/>
              </a:spcAft>
            </a:pPr>
            <a:r>
              <a:rPr kumimoji="0" lang="fr-FR" altLang="fr-FR" sz="2000" b="1" i="0" u="none" strike="noStrike" cap="none" normalizeH="0" baseline="0" dirty="0">
                <a:ln>
                  <a:noFill/>
                </a:ln>
                <a:solidFill>
                  <a:schemeClr val="bg1"/>
                </a:solidFill>
                <a:effectLst/>
                <a:latin typeface="PF Din Text Comp Pro Thin" panose="02000000000000000000" pitchFamily="2" charset="0"/>
                <a:cs typeface="Times New Roman" panose="02020603050405020304" pitchFamily="18" charset="0"/>
              </a:rPr>
              <a:t>Expert Comptable Diplômé agréé CEMAC</a:t>
            </a:r>
            <a:endParaRPr kumimoji="0" lang="fr-FR" altLang="fr-FR" sz="2000" b="1" i="0" u="none" strike="noStrike" cap="none" normalizeH="0" baseline="0" dirty="0">
              <a:ln>
                <a:noFill/>
              </a:ln>
              <a:solidFill>
                <a:schemeClr val="bg1"/>
              </a:solidFill>
              <a:effectLst/>
              <a:latin typeface="Arial" panose="020B0604020202020204" pitchFamily="34" charset="0"/>
            </a:endParaRPr>
          </a:p>
        </p:txBody>
      </p:sp>
      <p:sp>
        <p:nvSpPr>
          <p:cNvPr id="19" name="Zone de texte 2">
            <a:extLst>
              <a:ext uri="{FF2B5EF4-FFF2-40B4-BE49-F238E27FC236}">
                <a16:creationId xmlns="" xmlns:a16="http://schemas.microsoft.com/office/drawing/2014/main" id="{12E0FF8D-5ED0-4FF2-8ABF-C081EE42AC7E}"/>
              </a:ext>
            </a:extLst>
          </p:cNvPr>
          <p:cNvSpPr txBox="1">
            <a:spLocks noChangeArrowheads="1"/>
          </p:cNvSpPr>
          <p:nvPr/>
        </p:nvSpPr>
        <p:spPr bwMode="auto">
          <a:xfrm>
            <a:off x="1258957" y="3697868"/>
            <a:ext cx="6952556" cy="523220"/>
          </a:xfrm>
          <a:prstGeom prst="rect">
            <a:avLst/>
          </a:prstGeom>
          <a:noFill/>
          <a:ln>
            <a:noFill/>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spAutoFit/>
          </a:bodyPr>
          <a:lstStyle/>
          <a:p>
            <a:pPr lvl="0" algn="ctr" eaLnBrk="0" fontAlgn="base" hangingPunct="0">
              <a:spcBef>
                <a:spcPct val="0"/>
              </a:spcBef>
              <a:spcAft>
                <a:spcPct val="0"/>
              </a:spcAft>
            </a:pPr>
            <a:r>
              <a:rPr lang="fr-FR" altLang="fr-FR" sz="2800" b="1" dirty="0">
                <a:solidFill>
                  <a:schemeClr val="bg1"/>
                </a:solidFill>
                <a:latin typeface="PF Din Text Comp Pro Thin" panose="02000000000000000000" pitchFamily="2" charset="0"/>
                <a:ea typeface="Calibri" panose="020F0502020204030204" pitchFamily="34" charset="0"/>
                <a:cs typeface="Times New Roman" panose="02020603050405020304" pitchFamily="18" charset="0"/>
              </a:rPr>
              <a:t>THEME N°3 «ACTIVITE DES COMMISSAIRES AUX COMPTES »</a:t>
            </a:r>
            <a:endParaRPr kumimoji="0" lang="fr-FR" altLang="fr-FR" sz="1800" b="1" i="0" u="none" strike="noStrike" cap="none" normalizeH="0" baseline="0" dirty="0">
              <a:ln>
                <a:noFill/>
              </a:ln>
              <a:solidFill>
                <a:schemeClr val="bg1"/>
              </a:solidFill>
              <a:effectLst/>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276413" y="1110106"/>
            <a:ext cx="8616067"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1.3 CONTRÔLE DES COMMISSAIRES AUX COMPTES</a:t>
            </a:r>
            <a:endParaRPr lang="fr-FR" sz="1800" b="1" dirty="0">
              <a:solidFill>
                <a:schemeClr val="bg1"/>
              </a:solidFill>
              <a:latin typeface="Verdana" pitchFamily="34" charset="0"/>
            </a:endParaRPr>
          </a:p>
        </p:txBody>
      </p:sp>
      <p:sp>
        <p:nvSpPr>
          <p:cNvPr id="6" name="Rectangle 5"/>
          <p:cNvSpPr/>
          <p:nvPr/>
        </p:nvSpPr>
        <p:spPr>
          <a:xfrm>
            <a:off x="229816" y="1935529"/>
            <a:ext cx="8662664" cy="1015663"/>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Le tableau qui suit montre comment le jugement du commissaire aux comptes quant à la nature du problème donnant lieu à une opinion modifiée et quant au caractère généralisé ou non des incidences ou incidences éventuelles de ce problème sur les états financiers détermine le type d’opinion qui sera exprimée :</a:t>
            </a:r>
            <a:endParaRPr lang="fr-FR" sz="15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344850"/>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1. Diligences des CAC dans les EMF</a:t>
            </a:r>
          </a:p>
        </p:txBody>
      </p:sp>
      <p:graphicFrame>
        <p:nvGraphicFramePr>
          <p:cNvPr id="2" name="Tableau 1">
            <a:extLst>
              <a:ext uri="{FF2B5EF4-FFF2-40B4-BE49-F238E27FC236}">
                <a16:creationId xmlns="" xmlns:a16="http://schemas.microsoft.com/office/drawing/2014/main" id="{66C8FB35-D544-416F-90F6-3653A960DB0C}"/>
              </a:ext>
            </a:extLst>
          </p:cNvPr>
          <p:cNvGraphicFramePr>
            <a:graphicFrameLocks noGrp="1"/>
          </p:cNvGraphicFramePr>
          <p:nvPr>
            <p:extLst>
              <p:ext uri="{D42A27DB-BD31-4B8C-83A1-F6EECF244321}">
                <p14:modId xmlns:p14="http://schemas.microsoft.com/office/powerpoint/2010/main" val="3101295528"/>
              </p:ext>
            </p:extLst>
          </p:nvPr>
        </p:nvGraphicFramePr>
        <p:xfrm>
          <a:off x="276412" y="3239224"/>
          <a:ext cx="8616066" cy="2926080"/>
        </p:xfrm>
        <a:graphic>
          <a:graphicData uri="http://schemas.openxmlformats.org/drawingml/2006/table">
            <a:tbl>
              <a:tblPr firstRow="1" bandRow="1">
                <a:tableStyleId>{5940675A-B579-460E-94D1-54222C63F5DA}</a:tableStyleId>
              </a:tblPr>
              <a:tblGrid>
                <a:gridCol w="2872022">
                  <a:extLst>
                    <a:ext uri="{9D8B030D-6E8A-4147-A177-3AD203B41FA5}">
                      <a16:colId xmlns="" xmlns:a16="http://schemas.microsoft.com/office/drawing/2014/main" val="3476641791"/>
                    </a:ext>
                  </a:extLst>
                </a:gridCol>
                <a:gridCol w="2872022">
                  <a:extLst>
                    <a:ext uri="{9D8B030D-6E8A-4147-A177-3AD203B41FA5}">
                      <a16:colId xmlns="" xmlns:a16="http://schemas.microsoft.com/office/drawing/2014/main" val="1447440806"/>
                    </a:ext>
                  </a:extLst>
                </a:gridCol>
                <a:gridCol w="2872022">
                  <a:extLst>
                    <a:ext uri="{9D8B030D-6E8A-4147-A177-3AD203B41FA5}">
                      <a16:colId xmlns="" xmlns:a16="http://schemas.microsoft.com/office/drawing/2014/main" val="724554530"/>
                    </a:ext>
                  </a:extLst>
                </a:gridCol>
              </a:tblGrid>
              <a:tr h="370840">
                <a:tc rowSpan="2">
                  <a:txBody>
                    <a:bodyPr/>
                    <a:lstStyle/>
                    <a:p>
                      <a:pPr algn="ctr"/>
                      <a:r>
                        <a:rPr lang="fr-FR" sz="1400" b="1" dirty="0">
                          <a:latin typeface="Verdana" panose="020B0604030504040204" pitchFamily="34" charset="0"/>
                          <a:ea typeface="Verdana" panose="020B0604030504040204" pitchFamily="34" charset="0"/>
                          <a:cs typeface="Verdana" panose="020B0604030504040204" pitchFamily="34" charset="0"/>
                        </a:rPr>
                        <a:t>Nature du problème</a:t>
                      </a:r>
                    </a:p>
                    <a:p>
                      <a:pPr algn="ctr"/>
                      <a:r>
                        <a:rPr lang="fr-FR" sz="1400" b="1" dirty="0">
                          <a:latin typeface="Verdana" panose="020B0604030504040204" pitchFamily="34" charset="0"/>
                          <a:ea typeface="Verdana" panose="020B0604030504040204" pitchFamily="34" charset="0"/>
                          <a:cs typeface="Verdana" panose="020B0604030504040204" pitchFamily="34" charset="0"/>
                        </a:rPr>
                        <a:t>donnant lieu à une</a:t>
                      </a:r>
                    </a:p>
                    <a:p>
                      <a:pPr algn="ctr"/>
                      <a:r>
                        <a:rPr lang="fr-FR" sz="1400" b="1" dirty="0">
                          <a:latin typeface="Verdana" panose="020B0604030504040204" pitchFamily="34" charset="0"/>
                          <a:ea typeface="Verdana" panose="020B0604030504040204" pitchFamily="34" charset="0"/>
                          <a:cs typeface="Verdana" panose="020B0604030504040204" pitchFamily="34" charset="0"/>
                        </a:rPr>
                        <a:t>opinion modifiée</a:t>
                      </a:r>
                    </a:p>
                  </a:txBody>
                  <a:tcPr anchor="ctr"/>
                </a:tc>
                <a:tc gridSpan="2">
                  <a:txBody>
                    <a:bodyPr/>
                    <a:lstStyle/>
                    <a:p>
                      <a:r>
                        <a:rPr lang="fr-FR" sz="1400" dirty="0">
                          <a:latin typeface="Verdana" panose="020B0604030504040204" pitchFamily="34" charset="0"/>
                          <a:ea typeface="Verdana" panose="020B0604030504040204" pitchFamily="34" charset="0"/>
                          <a:cs typeface="Verdana" panose="020B0604030504040204" pitchFamily="34" charset="0"/>
                        </a:rPr>
                        <a:t>Jugement de l’auditeur quant au caractère généralisé des incidences ou incidences éventuelles sur les états financiers</a:t>
                      </a:r>
                    </a:p>
                  </a:txBody>
                  <a:tcPr/>
                </a:tc>
                <a:tc hMerge="1">
                  <a:txBody>
                    <a:bodyPr/>
                    <a:lstStyle/>
                    <a:p>
                      <a:endParaRPr lang="fr-FR" dirty="0"/>
                    </a:p>
                  </a:txBody>
                  <a:tcPr/>
                </a:tc>
                <a:extLst>
                  <a:ext uri="{0D108BD9-81ED-4DB2-BD59-A6C34878D82A}">
                    <a16:rowId xmlns="" xmlns:a16="http://schemas.microsoft.com/office/drawing/2014/main" val="3387794956"/>
                  </a:ext>
                </a:extLst>
              </a:tr>
              <a:tr h="370840">
                <a:tc vMerge="1">
                  <a:txBody>
                    <a:bodyPr/>
                    <a:lstStyle/>
                    <a:p>
                      <a:endParaRPr lang="fr-FR" dirty="0"/>
                    </a:p>
                  </a:txBody>
                  <a:tcPr/>
                </a:tc>
                <a:tc>
                  <a:txBody>
                    <a:bodyPr/>
                    <a:lstStyle/>
                    <a:p>
                      <a:r>
                        <a:rPr lang="fr-FR" sz="1400" dirty="0">
                          <a:latin typeface="Verdana" panose="020B0604030504040204" pitchFamily="34" charset="0"/>
                          <a:ea typeface="Verdana" panose="020B0604030504040204" pitchFamily="34" charset="0"/>
                          <a:cs typeface="Verdana" panose="020B0604030504040204" pitchFamily="34" charset="0"/>
                        </a:rPr>
                        <a:t>Incidences significatives mais non généralisées</a:t>
                      </a:r>
                    </a:p>
                  </a:txBody>
                  <a:tcPr anchor="ctr"/>
                </a:tc>
                <a:tc>
                  <a:txBody>
                    <a:bodyPr/>
                    <a:lstStyle/>
                    <a:p>
                      <a:r>
                        <a:rPr lang="fr-FR" sz="1400" dirty="0">
                          <a:latin typeface="Verdana" panose="020B0604030504040204" pitchFamily="34" charset="0"/>
                          <a:ea typeface="Verdana" panose="020B0604030504040204" pitchFamily="34" charset="0"/>
                          <a:cs typeface="Verdana" panose="020B0604030504040204" pitchFamily="34" charset="0"/>
                        </a:rPr>
                        <a:t>Incidences significatives et</a:t>
                      </a:r>
                    </a:p>
                    <a:p>
                      <a:r>
                        <a:rPr lang="fr-FR" sz="1400" dirty="0">
                          <a:latin typeface="Verdana" panose="020B0604030504040204" pitchFamily="34" charset="0"/>
                          <a:ea typeface="Verdana" panose="020B0604030504040204" pitchFamily="34" charset="0"/>
                          <a:cs typeface="Verdana" panose="020B0604030504040204" pitchFamily="34" charset="0"/>
                        </a:rPr>
                        <a:t>généralisées</a:t>
                      </a:r>
                    </a:p>
                  </a:txBody>
                  <a:tcPr anchor="ctr"/>
                </a:tc>
                <a:extLst>
                  <a:ext uri="{0D108BD9-81ED-4DB2-BD59-A6C34878D82A}">
                    <a16:rowId xmlns="" xmlns:a16="http://schemas.microsoft.com/office/drawing/2014/main" val="962725156"/>
                  </a:ext>
                </a:extLst>
              </a:tr>
              <a:tr h="370840">
                <a:tc>
                  <a:txBody>
                    <a:bodyPr/>
                    <a:lstStyle/>
                    <a:p>
                      <a:r>
                        <a:rPr lang="fr-FR" sz="1400" dirty="0">
                          <a:latin typeface="Verdana" panose="020B0604030504040204" pitchFamily="34" charset="0"/>
                          <a:ea typeface="Verdana" panose="020B0604030504040204" pitchFamily="34" charset="0"/>
                          <a:cs typeface="Verdana" panose="020B0604030504040204" pitchFamily="34" charset="0"/>
                        </a:rPr>
                        <a:t>Présence d’une ou de</a:t>
                      </a:r>
                    </a:p>
                    <a:p>
                      <a:r>
                        <a:rPr lang="fr-FR" sz="1400" dirty="0">
                          <a:latin typeface="Verdana" panose="020B0604030504040204" pitchFamily="34" charset="0"/>
                          <a:ea typeface="Verdana" panose="020B0604030504040204" pitchFamily="34" charset="0"/>
                          <a:cs typeface="Verdana" panose="020B0604030504040204" pitchFamily="34" charset="0"/>
                        </a:rPr>
                        <a:t>plusieurs anomalies</a:t>
                      </a:r>
                    </a:p>
                    <a:p>
                      <a:r>
                        <a:rPr lang="fr-FR" sz="1400" dirty="0">
                          <a:latin typeface="Verdana" panose="020B0604030504040204" pitchFamily="34" charset="0"/>
                          <a:ea typeface="Verdana" panose="020B0604030504040204" pitchFamily="34" charset="0"/>
                          <a:cs typeface="Verdana" panose="020B0604030504040204" pitchFamily="34" charset="0"/>
                        </a:rPr>
                        <a:t>significatives dans les</a:t>
                      </a:r>
                    </a:p>
                    <a:p>
                      <a:r>
                        <a:rPr lang="fr-FR" sz="1400" dirty="0">
                          <a:latin typeface="Verdana" panose="020B0604030504040204" pitchFamily="34" charset="0"/>
                          <a:ea typeface="Verdana" panose="020B0604030504040204" pitchFamily="34" charset="0"/>
                          <a:cs typeface="Verdana" panose="020B0604030504040204" pitchFamily="34" charset="0"/>
                        </a:rPr>
                        <a:t>états financiers</a:t>
                      </a:r>
                    </a:p>
                  </a:txBody>
                  <a:tcPr anchor="ctr"/>
                </a:tc>
                <a:tc>
                  <a:txBody>
                    <a:bodyPr/>
                    <a:lstStyle/>
                    <a:p>
                      <a:pPr algn="ctr"/>
                      <a:r>
                        <a:rPr lang="fr-FR" sz="1400" dirty="0">
                          <a:latin typeface="Verdana" panose="020B0604030504040204" pitchFamily="34" charset="0"/>
                          <a:ea typeface="Verdana" panose="020B0604030504040204" pitchFamily="34" charset="0"/>
                          <a:cs typeface="Verdana" panose="020B0604030504040204" pitchFamily="34" charset="0"/>
                        </a:rPr>
                        <a:t>Opinion avec réserve</a:t>
                      </a:r>
                    </a:p>
                  </a:txBody>
                  <a:tcPr anchor="ctr"/>
                </a:tc>
                <a:tc>
                  <a:txBody>
                    <a:bodyPr/>
                    <a:lstStyle/>
                    <a:p>
                      <a:pPr algn="ctr"/>
                      <a:r>
                        <a:rPr lang="fr-FR" sz="1400" dirty="0">
                          <a:latin typeface="Verdana" panose="020B0604030504040204" pitchFamily="34" charset="0"/>
                          <a:ea typeface="Verdana" panose="020B0604030504040204" pitchFamily="34" charset="0"/>
                          <a:cs typeface="Verdana" panose="020B0604030504040204" pitchFamily="34" charset="0"/>
                        </a:rPr>
                        <a:t>Opinion défavorable</a:t>
                      </a:r>
                    </a:p>
                  </a:txBody>
                  <a:tcPr anchor="ctr"/>
                </a:tc>
                <a:extLst>
                  <a:ext uri="{0D108BD9-81ED-4DB2-BD59-A6C34878D82A}">
                    <a16:rowId xmlns="" xmlns:a16="http://schemas.microsoft.com/office/drawing/2014/main" val="581511203"/>
                  </a:ext>
                </a:extLst>
              </a:tr>
              <a:tr h="370840">
                <a:tc>
                  <a:txBody>
                    <a:bodyPr/>
                    <a:lstStyle/>
                    <a:p>
                      <a:r>
                        <a:rPr lang="fr-FR" sz="1400" dirty="0">
                          <a:latin typeface="Verdana" panose="020B0604030504040204" pitchFamily="34" charset="0"/>
                          <a:ea typeface="Verdana" panose="020B0604030504040204" pitchFamily="34" charset="0"/>
                          <a:cs typeface="Verdana" panose="020B0604030504040204" pitchFamily="34" charset="0"/>
                        </a:rPr>
                        <a:t>Impossibilité d’obtenir</a:t>
                      </a:r>
                    </a:p>
                    <a:p>
                      <a:r>
                        <a:rPr lang="fr-FR" sz="1400" dirty="0">
                          <a:latin typeface="Verdana" panose="020B0604030504040204" pitchFamily="34" charset="0"/>
                          <a:ea typeface="Verdana" panose="020B0604030504040204" pitchFamily="34" charset="0"/>
                          <a:cs typeface="Verdana" panose="020B0604030504040204" pitchFamily="34" charset="0"/>
                        </a:rPr>
                        <a:t>des éléments probants</a:t>
                      </a:r>
                    </a:p>
                    <a:p>
                      <a:r>
                        <a:rPr lang="fr-FR" sz="1400" dirty="0">
                          <a:latin typeface="Verdana" panose="020B0604030504040204" pitchFamily="34" charset="0"/>
                          <a:ea typeface="Verdana" panose="020B0604030504040204" pitchFamily="34" charset="0"/>
                          <a:cs typeface="Verdana" panose="020B0604030504040204" pitchFamily="34" charset="0"/>
                        </a:rPr>
                        <a:t>suffisants et</a:t>
                      </a:r>
                    </a:p>
                    <a:p>
                      <a:r>
                        <a:rPr lang="fr-FR" sz="1400" dirty="0">
                          <a:latin typeface="Verdana" panose="020B0604030504040204" pitchFamily="34" charset="0"/>
                          <a:ea typeface="Verdana" panose="020B0604030504040204" pitchFamily="34" charset="0"/>
                          <a:cs typeface="Verdana" panose="020B0604030504040204" pitchFamily="34" charset="0"/>
                        </a:rPr>
                        <a:t>appropriés</a:t>
                      </a:r>
                    </a:p>
                  </a:txBody>
                  <a:tcPr anchor="ctr"/>
                </a:tc>
                <a:tc>
                  <a:txBody>
                    <a:bodyPr/>
                    <a:lstStyle/>
                    <a:p>
                      <a:pPr algn="ctr"/>
                      <a:r>
                        <a:rPr lang="fr-FR" sz="1400" dirty="0">
                          <a:latin typeface="Verdana" panose="020B0604030504040204" pitchFamily="34" charset="0"/>
                          <a:ea typeface="Verdana" panose="020B0604030504040204" pitchFamily="34" charset="0"/>
                          <a:cs typeface="Verdana" panose="020B0604030504040204" pitchFamily="34" charset="0"/>
                        </a:rPr>
                        <a:t>Opinion avec réserve</a:t>
                      </a:r>
                    </a:p>
                  </a:txBody>
                  <a:tcPr anchor="ctr"/>
                </a:tc>
                <a:tc>
                  <a:txBody>
                    <a:bodyPr/>
                    <a:lstStyle/>
                    <a:p>
                      <a:pPr algn="ctr"/>
                      <a:r>
                        <a:rPr lang="fr-FR" sz="1400" dirty="0">
                          <a:latin typeface="Verdana" panose="020B0604030504040204" pitchFamily="34" charset="0"/>
                          <a:ea typeface="Verdana" panose="020B0604030504040204" pitchFamily="34" charset="0"/>
                          <a:cs typeface="Verdana" panose="020B0604030504040204" pitchFamily="34" charset="0"/>
                        </a:rPr>
                        <a:t>Impossibilité d’exprimer une</a:t>
                      </a:r>
                    </a:p>
                    <a:p>
                      <a:pPr algn="ctr"/>
                      <a:r>
                        <a:rPr lang="fr-FR" sz="1400" dirty="0">
                          <a:latin typeface="Verdana" panose="020B0604030504040204" pitchFamily="34" charset="0"/>
                          <a:ea typeface="Verdana" panose="020B0604030504040204" pitchFamily="34" charset="0"/>
                          <a:cs typeface="Verdana" panose="020B0604030504040204" pitchFamily="34" charset="0"/>
                        </a:rPr>
                        <a:t>opinion</a:t>
                      </a:r>
                    </a:p>
                  </a:txBody>
                  <a:tcPr anchor="ctr"/>
                </a:tc>
                <a:extLst>
                  <a:ext uri="{0D108BD9-81ED-4DB2-BD59-A6C34878D82A}">
                    <a16:rowId xmlns="" xmlns:a16="http://schemas.microsoft.com/office/drawing/2014/main" val="1088996514"/>
                  </a:ext>
                </a:extLst>
              </a:tr>
            </a:tbl>
          </a:graphicData>
        </a:graphic>
      </p:graphicFrame>
      <p:sp>
        <p:nvSpPr>
          <p:cNvPr id="7" name="AutoShape 3"/>
          <p:cNvSpPr>
            <a:spLocks noChangeArrowheads="1"/>
          </p:cNvSpPr>
          <p:nvPr/>
        </p:nvSpPr>
        <p:spPr bwMode="auto">
          <a:xfrm>
            <a:off x="288408" y="1566067"/>
            <a:ext cx="8616067" cy="36712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pPr marL="0" lvl="1" algn="just" fontAlgn="auto">
              <a:spcAft>
                <a:spcPts val="0"/>
              </a:spcAft>
              <a:defRPr/>
            </a:pPr>
            <a:r>
              <a:rPr lang="fr-FR" sz="1500" b="1" dirty="0" smtClean="0">
                <a:solidFill>
                  <a:schemeClr val="accent1"/>
                </a:solidFill>
                <a:latin typeface="Verdana" pitchFamily="34" charset="0"/>
              </a:rPr>
              <a:t>1.3.1 Opinions du CAC</a:t>
            </a:r>
            <a:endParaRPr lang="fr-FR" sz="1800" b="1" dirty="0">
              <a:solidFill>
                <a:schemeClr val="accent1"/>
              </a:solidFill>
              <a:latin typeface="Verdana" pitchFamily="34" charset="0"/>
            </a:endParaRPr>
          </a:p>
        </p:txBody>
      </p:sp>
    </p:spTree>
    <p:extLst>
      <p:ext uri="{BB962C8B-B14F-4D97-AF65-F5344CB8AC3E}">
        <p14:creationId xmlns:p14="http://schemas.microsoft.com/office/powerpoint/2010/main" val="2628482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276413" y="1110106"/>
            <a:ext cx="8616067"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1.3 CONTRÔLE DES COMMISSAIRES AUX COMPTES</a:t>
            </a:r>
            <a:endParaRPr lang="fr-FR" sz="1800" b="1" dirty="0">
              <a:solidFill>
                <a:schemeClr val="bg1"/>
              </a:solidFill>
              <a:latin typeface="Verdana" pitchFamily="34" charset="0"/>
            </a:endParaRPr>
          </a:p>
        </p:txBody>
      </p:sp>
      <p:sp>
        <p:nvSpPr>
          <p:cNvPr id="6" name="Rectangle 5"/>
          <p:cNvSpPr/>
          <p:nvPr/>
        </p:nvSpPr>
        <p:spPr>
          <a:xfrm>
            <a:off x="229816" y="1988840"/>
            <a:ext cx="8662664" cy="3323987"/>
          </a:xfrm>
          <a:prstGeom prst="rect">
            <a:avLst/>
          </a:prstGeom>
        </p:spPr>
        <p:txBody>
          <a:bodyPr wrap="square">
            <a:spAutoFit/>
          </a:bodyPr>
          <a:lstStyle/>
          <a:p>
            <a:pPr algn="just"/>
            <a:r>
              <a:rPr lang="fr-FR" sz="1500" dirty="0" smtClean="0">
                <a:latin typeface="Verdana" panose="020B0604030504040204" pitchFamily="34" charset="0"/>
                <a:ea typeface="Verdana" panose="020B0604030504040204" pitchFamily="34" charset="0"/>
                <a:cs typeface="Verdana" panose="020B0604030504040204" pitchFamily="34" charset="0"/>
              </a:rPr>
              <a:t>Les vérifications spécifiques ont chacune une finalité propre que l’on retrouve dans l’Acte Uniforme relatif au Droit des Sociétés Commerciales et du GIE aux articles 713 et 714. </a:t>
            </a:r>
          </a:p>
          <a:p>
            <a:pPr algn="just"/>
            <a:endParaRPr lang="fr-FR" sz="1500" dirty="0" smtClean="0">
              <a:latin typeface="Verdana" panose="020B0604030504040204" pitchFamily="34" charset="0"/>
              <a:ea typeface="Verdana" panose="020B0604030504040204" pitchFamily="34" charset="0"/>
              <a:cs typeface="Verdana" panose="020B0604030504040204" pitchFamily="34" charset="0"/>
            </a:endParaRPr>
          </a:p>
          <a:p>
            <a:pPr algn="just"/>
            <a:r>
              <a:rPr lang="fr-FR" sz="1500" b="1" dirty="0" smtClean="0">
                <a:solidFill>
                  <a:schemeClr val="accent2"/>
                </a:solidFill>
                <a:latin typeface="Verdana" panose="020B0604030504040204" pitchFamily="34" charset="0"/>
                <a:ea typeface="Verdana" panose="020B0604030504040204" pitchFamily="34" charset="0"/>
                <a:cs typeface="Verdana" panose="020B0604030504040204" pitchFamily="34" charset="0"/>
              </a:rPr>
              <a:t>Article 713 </a:t>
            </a:r>
            <a:r>
              <a:rPr lang="fr-FR" sz="1500" dirty="0" smtClean="0">
                <a:latin typeface="Verdana" panose="020B0604030504040204" pitchFamily="34" charset="0"/>
                <a:ea typeface="Verdana" panose="020B0604030504040204" pitchFamily="34" charset="0"/>
                <a:cs typeface="Verdana" panose="020B0604030504040204" pitchFamily="34" charset="0"/>
              </a:rPr>
              <a:t>: Le </a:t>
            </a:r>
            <a:r>
              <a:rPr lang="fr-FR" sz="1500" dirty="0">
                <a:latin typeface="Verdana" panose="020B0604030504040204" pitchFamily="34" charset="0"/>
                <a:ea typeface="Verdana" panose="020B0604030504040204" pitchFamily="34" charset="0"/>
                <a:cs typeface="Verdana" panose="020B0604030504040204" pitchFamily="34" charset="0"/>
              </a:rPr>
              <a:t>commissaire aux comptes vérifie la sincérité et la concordance avec les états financiers de synthèse, </a:t>
            </a:r>
            <a:r>
              <a:rPr lang="fr-FR" sz="1500" dirty="0" smtClean="0">
                <a:latin typeface="Verdana" panose="020B0604030504040204" pitchFamily="34" charset="0"/>
                <a:ea typeface="Verdana" panose="020B0604030504040204" pitchFamily="34" charset="0"/>
                <a:cs typeface="Verdana" panose="020B0604030504040204" pitchFamily="34" charset="0"/>
              </a:rPr>
              <a:t>des informations </a:t>
            </a:r>
            <a:r>
              <a:rPr lang="fr-FR" sz="1500" dirty="0">
                <a:latin typeface="Verdana" panose="020B0604030504040204" pitchFamily="34" charset="0"/>
                <a:ea typeface="Verdana" panose="020B0604030504040204" pitchFamily="34" charset="0"/>
                <a:cs typeface="Verdana" panose="020B0604030504040204" pitchFamily="34" charset="0"/>
              </a:rPr>
              <a:t>données dans le rapport de gestion du conseil d'administration ou de l'administrateur général, selon </a:t>
            </a:r>
            <a:r>
              <a:rPr lang="fr-FR" sz="1500" dirty="0" smtClean="0">
                <a:latin typeface="Verdana" panose="020B0604030504040204" pitchFamily="34" charset="0"/>
                <a:ea typeface="Verdana" panose="020B0604030504040204" pitchFamily="34" charset="0"/>
                <a:cs typeface="Verdana" panose="020B0604030504040204" pitchFamily="34" charset="0"/>
              </a:rPr>
              <a:t>le cas</a:t>
            </a:r>
            <a:r>
              <a:rPr lang="fr-FR" sz="1500" dirty="0">
                <a:latin typeface="Verdana" panose="020B0604030504040204" pitchFamily="34" charset="0"/>
                <a:ea typeface="Verdana" panose="020B0604030504040204" pitchFamily="34" charset="0"/>
                <a:cs typeface="Verdana" panose="020B0604030504040204" pitchFamily="34" charset="0"/>
              </a:rPr>
              <a:t>, et dans les documents sur la situation financière et les états financiers de synthèse de la société adressés </a:t>
            </a:r>
            <a:r>
              <a:rPr lang="fr-FR" sz="1500" dirty="0" smtClean="0">
                <a:latin typeface="Verdana" panose="020B0604030504040204" pitchFamily="34" charset="0"/>
                <a:ea typeface="Verdana" panose="020B0604030504040204" pitchFamily="34" charset="0"/>
                <a:cs typeface="Verdana" panose="020B0604030504040204" pitchFamily="34" charset="0"/>
              </a:rPr>
              <a:t>aux actionnaires</a:t>
            </a:r>
            <a:r>
              <a:rPr lang="fr-FR" sz="1500" dirty="0">
                <a:latin typeface="Verdana" panose="020B0604030504040204" pitchFamily="34" charset="0"/>
                <a:ea typeface="Verdana" panose="020B0604030504040204" pitchFamily="34" charset="0"/>
                <a:cs typeface="Verdana" panose="020B0604030504040204" pitchFamily="34" charset="0"/>
              </a:rPr>
              <a:t>.</a:t>
            </a:r>
          </a:p>
          <a:p>
            <a:pPr algn="just"/>
            <a:r>
              <a:rPr lang="fr-FR" sz="1500" dirty="0">
                <a:latin typeface="Verdana" panose="020B0604030504040204" pitchFamily="34" charset="0"/>
                <a:ea typeface="Verdana" panose="020B0604030504040204" pitchFamily="34" charset="0"/>
                <a:cs typeface="Verdana" panose="020B0604030504040204" pitchFamily="34" charset="0"/>
              </a:rPr>
              <a:t>Il fait état de ces observations dans son rapport à l'assemblée générale annuelle.</a:t>
            </a:r>
          </a:p>
          <a:p>
            <a:pPr algn="just"/>
            <a:endParaRPr lang="fr-FR" sz="1500" dirty="0" smtClean="0">
              <a:latin typeface="Verdana" panose="020B0604030504040204" pitchFamily="34" charset="0"/>
              <a:ea typeface="Verdana" panose="020B0604030504040204" pitchFamily="34" charset="0"/>
              <a:cs typeface="Verdana" panose="020B0604030504040204" pitchFamily="34" charset="0"/>
            </a:endParaRPr>
          </a:p>
          <a:p>
            <a:pPr algn="just"/>
            <a:r>
              <a:rPr lang="fr-FR" sz="1500" b="1" dirty="0" smtClean="0">
                <a:solidFill>
                  <a:schemeClr val="accent2"/>
                </a:solidFill>
                <a:latin typeface="Verdana" panose="020B0604030504040204" pitchFamily="34" charset="0"/>
                <a:ea typeface="Verdana" panose="020B0604030504040204" pitchFamily="34" charset="0"/>
                <a:cs typeface="Verdana" panose="020B0604030504040204" pitchFamily="34" charset="0"/>
              </a:rPr>
              <a:t>Article 714 </a:t>
            </a:r>
            <a:r>
              <a:rPr lang="fr-FR" sz="1500" dirty="0" smtClean="0">
                <a:latin typeface="Verdana" panose="020B0604030504040204" pitchFamily="34" charset="0"/>
                <a:ea typeface="Verdana" panose="020B0604030504040204" pitchFamily="34" charset="0"/>
                <a:cs typeface="Verdana" panose="020B0604030504040204" pitchFamily="34" charset="0"/>
              </a:rPr>
              <a:t>: Le </a:t>
            </a:r>
            <a:r>
              <a:rPr lang="fr-FR" sz="1500" dirty="0">
                <a:latin typeface="Verdana" panose="020B0604030504040204" pitchFamily="34" charset="0"/>
                <a:ea typeface="Verdana" panose="020B0604030504040204" pitchFamily="34" charset="0"/>
                <a:cs typeface="Verdana" panose="020B0604030504040204" pitchFamily="34" charset="0"/>
              </a:rPr>
              <a:t>commissaire aux comptes s'assure enfin que l'égalité entre les </a:t>
            </a:r>
            <a:r>
              <a:rPr lang="fr-FR" sz="1500" dirty="0" smtClean="0">
                <a:latin typeface="Verdana" panose="020B0604030504040204" pitchFamily="34" charset="0"/>
                <a:ea typeface="Verdana" panose="020B0604030504040204" pitchFamily="34" charset="0"/>
                <a:cs typeface="Verdana" panose="020B0604030504040204" pitchFamily="34" charset="0"/>
              </a:rPr>
              <a:t>associés / actionnaires </a:t>
            </a:r>
            <a:r>
              <a:rPr lang="fr-FR" sz="1500" dirty="0">
                <a:latin typeface="Verdana" panose="020B0604030504040204" pitchFamily="34" charset="0"/>
                <a:ea typeface="Verdana" panose="020B0604030504040204" pitchFamily="34" charset="0"/>
                <a:cs typeface="Verdana" panose="020B0604030504040204" pitchFamily="34" charset="0"/>
              </a:rPr>
              <a:t>est respectée, notamment que </a:t>
            </a:r>
            <a:r>
              <a:rPr lang="fr-FR" sz="1500" dirty="0" smtClean="0">
                <a:latin typeface="Verdana" panose="020B0604030504040204" pitchFamily="34" charset="0"/>
                <a:ea typeface="Verdana" panose="020B0604030504040204" pitchFamily="34" charset="0"/>
                <a:cs typeface="Verdana" panose="020B0604030504040204" pitchFamily="34" charset="0"/>
              </a:rPr>
              <a:t>toutes les </a:t>
            </a:r>
            <a:r>
              <a:rPr lang="fr-FR" sz="1500" dirty="0">
                <a:latin typeface="Verdana" panose="020B0604030504040204" pitchFamily="34" charset="0"/>
                <a:ea typeface="Verdana" panose="020B0604030504040204" pitchFamily="34" charset="0"/>
                <a:cs typeface="Verdana" panose="020B0604030504040204" pitchFamily="34" charset="0"/>
              </a:rPr>
              <a:t>actions d'une même catégorie bénéficient des mêmes droits.</a:t>
            </a:r>
            <a:endParaRPr lang="fr-FR" sz="15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344850"/>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1. Diligences des CAC dans les EMF</a:t>
            </a:r>
          </a:p>
        </p:txBody>
      </p:sp>
      <p:sp>
        <p:nvSpPr>
          <p:cNvPr id="7" name="AutoShape 3"/>
          <p:cNvSpPr>
            <a:spLocks noChangeArrowheads="1"/>
          </p:cNvSpPr>
          <p:nvPr/>
        </p:nvSpPr>
        <p:spPr bwMode="auto">
          <a:xfrm>
            <a:off x="288408" y="1566067"/>
            <a:ext cx="8616067" cy="36712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pPr marL="0" lvl="1" algn="just" fontAlgn="auto">
              <a:spcAft>
                <a:spcPts val="0"/>
              </a:spcAft>
              <a:defRPr/>
            </a:pPr>
            <a:r>
              <a:rPr lang="fr-FR" sz="1500" b="1" dirty="0" smtClean="0">
                <a:solidFill>
                  <a:schemeClr val="accent1"/>
                </a:solidFill>
                <a:latin typeface="Verdana" pitchFamily="34" charset="0"/>
              </a:rPr>
              <a:t>1.3.2 Diligences relatives aux vérifications spécifiques</a:t>
            </a:r>
            <a:endParaRPr lang="fr-FR" sz="1800" b="1" dirty="0">
              <a:solidFill>
                <a:schemeClr val="accent1"/>
              </a:solidFill>
              <a:latin typeface="Verdana" pitchFamily="34" charset="0"/>
            </a:endParaRPr>
          </a:p>
        </p:txBody>
      </p:sp>
    </p:spTree>
    <p:extLst>
      <p:ext uri="{BB962C8B-B14F-4D97-AF65-F5344CB8AC3E}">
        <p14:creationId xmlns:p14="http://schemas.microsoft.com/office/powerpoint/2010/main" val="3714221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276413" y="1110106"/>
            <a:ext cx="8616067"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1.3 CONTRÔLE DES COMMISSAIRES AUX COMPTES</a:t>
            </a:r>
            <a:endParaRPr lang="fr-FR" sz="1800" b="1" dirty="0">
              <a:solidFill>
                <a:schemeClr val="bg1"/>
              </a:solidFill>
              <a:latin typeface="Verdana" pitchFamily="34" charset="0"/>
            </a:endParaRPr>
          </a:p>
        </p:txBody>
      </p:sp>
      <p:sp>
        <p:nvSpPr>
          <p:cNvPr id="6" name="Rectangle 5"/>
          <p:cNvSpPr/>
          <p:nvPr/>
        </p:nvSpPr>
        <p:spPr>
          <a:xfrm>
            <a:off x="229816" y="1988840"/>
            <a:ext cx="8662664" cy="1938992"/>
          </a:xfrm>
          <a:prstGeom prst="rect">
            <a:avLst/>
          </a:prstGeom>
        </p:spPr>
        <p:txBody>
          <a:bodyPr wrap="square">
            <a:spAutoFit/>
          </a:bodyPr>
          <a:lstStyle/>
          <a:p>
            <a:pPr algn="just"/>
            <a:r>
              <a:rPr lang="fr-FR" sz="1500" dirty="0" smtClean="0">
                <a:latin typeface="Verdana" panose="020B0604030504040204" pitchFamily="34" charset="0"/>
                <a:ea typeface="Verdana" panose="020B0604030504040204" pitchFamily="34" charset="0"/>
                <a:cs typeface="Verdana" panose="020B0604030504040204" pitchFamily="34" charset="0"/>
              </a:rPr>
              <a:t>Le CAC doit en principe être informé des conventions réglementés établies par la Direction. Il n’y a donc pas de diligences spécifiques à mettre en œuvre pour valider l’exhaustivité de ces conventions, toutefois, l’audit des comptes peut lui, permettre d’identifier des flux correspondant à des conventions règlementées. </a:t>
            </a:r>
            <a:endParaRPr lang="fr-FR" sz="1500" dirty="0">
              <a:latin typeface="Verdana" panose="020B0604030504040204" pitchFamily="34" charset="0"/>
              <a:ea typeface="Verdana" panose="020B0604030504040204" pitchFamily="34" charset="0"/>
              <a:cs typeface="Verdana" panose="020B0604030504040204" pitchFamily="34" charset="0"/>
            </a:endParaRPr>
          </a:p>
          <a:p>
            <a:pPr algn="just"/>
            <a:endParaRPr lang="fr-FR" sz="1500" b="1" dirty="0" smtClean="0">
              <a:latin typeface="Verdana" panose="020B0604030504040204" pitchFamily="34" charset="0"/>
              <a:ea typeface="Verdana" panose="020B0604030504040204" pitchFamily="34" charset="0"/>
              <a:cs typeface="Verdana" panose="020B0604030504040204" pitchFamily="34" charset="0"/>
            </a:endParaRPr>
          </a:p>
          <a:p>
            <a:pPr algn="just"/>
            <a:r>
              <a:rPr lang="fr-FR" sz="1500" b="1" dirty="0" smtClean="0">
                <a:latin typeface="Verdana" panose="020B0604030504040204" pitchFamily="34" charset="0"/>
                <a:ea typeface="Verdana" panose="020B0604030504040204" pitchFamily="34" charset="0"/>
                <a:cs typeface="Verdana" panose="020B0604030504040204" pitchFamily="34" charset="0"/>
              </a:rPr>
              <a:t>Pour chacune des opérations identifiées, le CAC doit déterminer si celles-ci relèvent des conventions libres, des conventions interdites ou des conventions règlementées.</a:t>
            </a:r>
            <a:endParaRPr lang="fr-FR" sz="15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344850"/>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1. Diligences des CAC dans les EMF</a:t>
            </a:r>
          </a:p>
        </p:txBody>
      </p:sp>
      <p:sp>
        <p:nvSpPr>
          <p:cNvPr id="7" name="AutoShape 3"/>
          <p:cNvSpPr>
            <a:spLocks noChangeArrowheads="1"/>
          </p:cNvSpPr>
          <p:nvPr/>
        </p:nvSpPr>
        <p:spPr bwMode="auto">
          <a:xfrm>
            <a:off x="288408" y="1566067"/>
            <a:ext cx="8616067" cy="36712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pPr marL="0" lvl="1" algn="just" fontAlgn="auto">
              <a:spcAft>
                <a:spcPts val="0"/>
              </a:spcAft>
              <a:defRPr/>
            </a:pPr>
            <a:r>
              <a:rPr lang="fr-FR" sz="1500" b="1" dirty="0" smtClean="0">
                <a:solidFill>
                  <a:schemeClr val="accent1"/>
                </a:solidFill>
                <a:latin typeface="Verdana" pitchFamily="34" charset="0"/>
              </a:rPr>
              <a:t>1.3.3 Diligences liées au rapport spécial du CAC : Les conventions</a:t>
            </a:r>
            <a:endParaRPr lang="fr-FR" sz="1800" b="1" dirty="0">
              <a:solidFill>
                <a:schemeClr val="accent1"/>
              </a:solidFill>
              <a:latin typeface="Verdana" pitchFamily="34" charset="0"/>
            </a:endParaRPr>
          </a:p>
        </p:txBody>
      </p:sp>
      <p:sp>
        <p:nvSpPr>
          <p:cNvPr id="8" name="Rectangle 7"/>
          <p:cNvSpPr/>
          <p:nvPr/>
        </p:nvSpPr>
        <p:spPr>
          <a:xfrm>
            <a:off x="302634" y="3983478"/>
            <a:ext cx="8662664" cy="553998"/>
          </a:xfrm>
          <a:prstGeom prst="rect">
            <a:avLst/>
          </a:prstGeom>
        </p:spPr>
        <p:txBody>
          <a:bodyPr wrap="square">
            <a:spAutoFit/>
          </a:bodyPr>
          <a:lstStyle/>
          <a:p>
            <a:pPr algn="just"/>
            <a:r>
              <a:rPr lang="fr-FR" sz="1500" b="1" dirty="0" smtClean="0">
                <a:solidFill>
                  <a:schemeClr val="accent2"/>
                </a:solidFill>
                <a:latin typeface="Verdana" panose="020B0604030504040204" pitchFamily="34" charset="0"/>
                <a:ea typeface="Verdana" panose="020B0604030504040204" pitchFamily="34" charset="0"/>
                <a:cs typeface="Verdana" panose="020B0604030504040204" pitchFamily="34" charset="0"/>
              </a:rPr>
              <a:t>Conventions libres </a:t>
            </a:r>
            <a:r>
              <a:rPr lang="fr-FR" sz="1500" b="1" dirty="0" smtClean="0">
                <a:latin typeface="Verdana" panose="020B0604030504040204" pitchFamily="34" charset="0"/>
                <a:ea typeface="Verdana" panose="020B0604030504040204" pitchFamily="34" charset="0"/>
                <a:cs typeface="Verdana" panose="020B0604030504040204" pitchFamily="34" charset="0"/>
              </a:rPr>
              <a:t>: </a:t>
            </a:r>
            <a:r>
              <a:rPr lang="fr-FR" sz="1500" dirty="0">
                <a:latin typeface="Verdana" panose="020B0604030504040204" pitchFamily="34" charset="0"/>
                <a:ea typeface="Verdana" panose="020B0604030504040204" pitchFamily="34" charset="0"/>
                <a:cs typeface="Verdana" panose="020B0604030504040204" pitchFamily="34" charset="0"/>
              </a:rPr>
              <a:t>L'autorisation n'est pas nécessaire lorsque les conventions portent sur des opérations courantes conclues à </a:t>
            </a:r>
            <a:r>
              <a:rPr lang="fr-FR" sz="1500" dirty="0" smtClean="0">
                <a:latin typeface="Verdana" panose="020B0604030504040204" pitchFamily="34" charset="0"/>
                <a:ea typeface="Verdana" panose="020B0604030504040204" pitchFamily="34" charset="0"/>
                <a:cs typeface="Verdana" panose="020B0604030504040204" pitchFamily="34" charset="0"/>
              </a:rPr>
              <a:t>des conditions </a:t>
            </a:r>
            <a:r>
              <a:rPr lang="fr-FR" sz="1500" dirty="0">
                <a:latin typeface="Verdana" panose="020B0604030504040204" pitchFamily="34" charset="0"/>
                <a:ea typeface="Verdana" panose="020B0604030504040204" pitchFamily="34" charset="0"/>
                <a:cs typeface="Verdana" panose="020B0604030504040204" pitchFamily="34" charset="0"/>
              </a:rPr>
              <a:t>normales.</a:t>
            </a:r>
          </a:p>
        </p:txBody>
      </p:sp>
    </p:spTree>
    <p:extLst>
      <p:ext uri="{BB962C8B-B14F-4D97-AF65-F5344CB8AC3E}">
        <p14:creationId xmlns:p14="http://schemas.microsoft.com/office/powerpoint/2010/main" val="48264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276413" y="1110106"/>
            <a:ext cx="8616067"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1.3 CONTRÔLE DES COMMISSAIRES AUX COMPTES</a:t>
            </a:r>
            <a:endParaRPr lang="fr-FR" sz="1800" b="1" dirty="0">
              <a:solidFill>
                <a:schemeClr val="bg1"/>
              </a:solidFill>
              <a:latin typeface="Verdana" pitchFamily="34" charset="0"/>
            </a:endParaRP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344850"/>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1. Diligences des CAC dans les EMF</a:t>
            </a:r>
          </a:p>
        </p:txBody>
      </p:sp>
      <p:sp>
        <p:nvSpPr>
          <p:cNvPr id="7" name="AutoShape 3"/>
          <p:cNvSpPr>
            <a:spLocks noChangeArrowheads="1"/>
          </p:cNvSpPr>
          <p:nvPr/>
        </p:nvSpPr>
        <p:spPr bwMode="auto">
          <a:xfrm>
            <a:off x="288408" y="1566067"/>
            <a:ext cx="8616067" cy="36712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pPr marL="0" lvl="1" algn="just" fontAlgn="auto">
              <a:spcAft>
                <a:spcPts val="0"/>
              </a:spcAft>
              <a:defRPr/>
            </a:pPr>
            <a:r>
              <a:rPr lang="fr-FR" sz="1500" b="1" dirty="0">
                <a:solidFill>
                  <a:schemeClr val="accent1"/>
                </a:solidFill>
                <a:latin typeface="Verdana" pitchFamily="34" charset="0"/>
              </a:rPr>
              <a:t>1.3.3 Diligences liées au rapport spécial du CAC : Les conventions</a:t>
            </a:r>
            <a:endParaRPr lang="fr-FR" b="1" dirty="0">
              <a:solidFill>
                <a:schemeClr val="accent1"/>
              </a:solidFill>
              <a:latin typeface="Verdana" pitchFamily="34" charset="0"/>
            </a:endParaRPr>
          </a:p>
        </p:txBody>
      </p:sp>
      <p:sp>
        <p:nvSpPr>
          <p:cNvPr id="8" name="Rectangle 7"/>
          <p:cNvSpPr/>
          <p:nvPr/>
        </p:nvSpPr>
        <p:spPr>
          <a:xfrm>
            <a:off x="302634" y="2060848"/>
            <a:ext cx="8662664" cy="2631490"/>
          </a:xfrm>
          <a:prstGeom prst="rect">
            <a:avLst/>
          </a:prstGeom>
        </p:spPr>
        <p:txBody>
          <a:bodyPr wrap="square">
            <a:spAutoFit/>
          </a:bodyPr>
          <a:lstStyle/>
          <a:p>
            <a:pPr algn="just"/>
            <a:r>
              <a:rPr lang="fr-FR" sz="1500" b="1" dirty="0" smtClean="0">
                <a:solidFill>
                  <a:schemeClr val="accent2"/>
                </a:solidFill>
                <a:latin typeface="Verdana" panose="020B0604030504040204" pitchFamily="34" charset="0"/>
                <a:ea typeface="Verdana" panose="020B0604030504040204" pitchFamily="34" charset="0"/>
                <a:cs typeface="Verdana" panose="020B0604030504040204" pitchFamily="34" charset="0"/>
              </a:rPr>
              <a:t>Conventions interdites </a:t>
            </a:r>
            <a:r>
              <a:rPr lang="fr-FR" sz="1500" b="1" dirty="0" smtClean="0">
                <a:latin typeface="Verdana" panose="020B0604030504040204" pitchFamily="34" charset="0"/>
                <a:ea typeface="Verdana" panose="020B0604030504040204" pitchFamily="34" charset="0"/>
                <a:cs typeface="Verdana" panose="020B0604030504040204" pitchFamily="34" charset="0"/>
              </a:rPr>
              <a:t>: </a:t>
            </a:r>
            <a:r>
              <a:rPr lang="fr-FR" sz="1500" dirty="0" smtClean="0">
                <a:latin typeface="Verdana" panose="020B0604030504040204" pitchFamily="34" charset="0"/>
                <a:ea typeface="Verdana" panose="020B0604030504040204" pitchFamily="34" charset="0"/>
                <a:cs typeface="Verdana" panose="020B0604030504040204" pitchFamily="34" charset="0"/>
              </a:rPr>
              <a:t>l’AUDSCGIE révisé stipule que : </a:t>
            </a:r>
            <a:r>
              <a:rPr lang="fr-FR" sz="1500" b="1" dirty="0" smtClean="0">
                <a:latin typeface="Verdana" panose="020B0604030504040204" pitchFamily="34" charset="0"/>
                <a:ea typeface="Verdana" panose="020B0604030504040204" pitchFamily="34" charset="0"/>
                <a:cs typeface="Verdana" panose="020B0604030504040204" pitchFamily="34" charset="0"/>
              </a:rPr>
              <a:t>« </a:t>
            </a:r>
            <a:r>
              <a:rPr lang="fr-FR" sz="1500" dirty="0" smtClean="0">
                <a:latin typeface="Verdana" panose="020B0604030504040204" pitchFamily="34" charset="0"/>
                <a:ea typeface="Verdana" panose="020B0604030504040204" pitchFamily="34" charset="0"/>
                <a:cs typeface="Verdana" panose="020B0604030504040204" pitchFamily="34" charset="0"/>
              </a:rPr>
              <a:t>À </a:t>
            </a:r>
            <a:r>
              <a:rPr lang="fr-FR" sz="1500" dirty="0">
                <a:latin typeface="Verdana" panose="020B0604030504040204" pitchFamily="34" charset="0"/>
                <a:ea typeface="Verdana" panose="020B0604030504040204" pitchFamily="34" charset="0"/>
                <a:cs typeface="Verdana" panose="020B0604030504040204" pitchFamily="34" charset="0"/>
              </a:rPr>
              <a:t>peine de nullité de la convention, il est interdit aux administrateurs, aux directeurs généraux et aux </a:t>
            </a:r>
            <a:r>
              <a:rPr lang="fr-FR" sz="1500" dirty="0" smtClean="0">
                <a:latin typeface="Verdana" panose="020B0604030504040204" pitchFamily="34" charset="0"/>
                <a:ea typeface="Verdana" panose="020B0604030504040204" pitchFamily="34" charset="0"/>
                <a:cs typeface="Verdana" panose="020B0604030504040204" pitchFamily="34" charset="0"/>
              </a:rPr>
              <a:t>directeurs généraux </a:t>
            </a:r>
            <a:r>
              <a:rPr lang="fr-FR" sz="1500" dirty="0">
                <a:latin typeface="Verdana" panose="020B0604030504040204" pitchFamily="34" charset="0"/>
                <a:ea typeface="Verdana" panose="020B0604030504040204" pitchFamily="34" charset="0"/>
                <a:cs typeface="Verdana" panose="020B0604030504040204" pitchFamily="34" charset="0"/>
              </a:rPr>
              <a:t>adjoints ainsi qu'à leurs conjoints, ascendants ou descendants et aux autres personnes interposées, </a:t>
            </a:r>
            <a:r>
              <a:rPr lang="fr-FR" sz="1500" dirty="0" smtClean="0">
                <a:latin typeface="Verdana" panose="020B0604030504040204" pitchFamily="34" charset="0"/>
                <a:ea typeface="Verdana" panose="020B0604030504040204" pitchFamily="34" charset="0"/>
                <a:cs typeface="Verdana" panose="020B0604030504040204" pitchFamily="34" charset="0"/>
              </a:rPr>
              <a:t>de contracter</a:t>
            </a:r>
            <a:r>
              <a:rPr lang="fr-FR" sz="1500" dirty="0">
                <a:latin typeface="Verdana" panose="020B0604030504040204" pitchFamily="34" charset="0"/>
                <a:ea typeface="Verdana" panose="020B0604030504040204" pitchFamily="34" charset="0"/>
                <a:cs typeface="Verdana" panose="020B0604030504040204" pitchFamily="34" charset="0"/>
              </a:rPr>
              <a:t>, sous quelque forme que ce soit, des emprunts auprès de la société, de se faire consentir par elle </a:t>
            </a:r>
            <a:r>
              <a:rPr lang="fr-FR" sz="1500" dirty="0" smtClean="0">
                <a:latin typeface="Verdana" panose="020B0604030504040204" pitchFamily="34" charset="0"/>
                <a:ea typeface="Verdana" panose="020B0604030504040204" pitchFamily="34" charset="0"/>
                <a:cs typeface="Verdana" panose="020B0604030504040204" pitchFamily="34" charset="0"/>
              </a:rPr>
              <a:t>un découvert </a:t>
            </a:r>
            <a:r>
              <a:rPr lang="fr-FR" sz="1500" dirty="0">
                <a:latin typeface="Verdana" panose="020B0604030504040204" pitchFamily="34" charset="0"/>
                <a:ea typeface="Verdana" panose="020B0604030504040204" pitchFamily="34" charset="0"/>
                <a:cs typeface="Verdana" panose="020B0604030504040204" pitchFamily="34" charset="0"/>
              </a:rPr>
              <a:t>en compte-courant ou autrement, ainsi que de faire cautionner ou avaliser par elle leurs </a:t>
            </a:r>
            <a:r>
              <a:rPr lang="fr-FR" sz="1500" dirty="0" smtClean="0">
                <a:latin typeface="Verdana" panose="020B0604030504040204" pitchFamily="34" charset="0"/>
                <a:ea typeface="Verdana" panose="020B0604030504040204" pitchFamily="34" charset="0"/>
                <a:cs typeface="Verdana" panose="020B0604030504040204" pitchFamily="34" charset="0"/>
              </a:rPr>
              <a:t>engagements envers </a:t>
            </a:r>
            <a:r>
              <a:rPr lang="fr-FR" sz="1500" dirty="0">
                <a:latin typeface="Verdana" panose="020B0604030504040204" pitchFamily="34" charset="0"/>
                <a:ea typeface="Verdana" panose="020B0604030504040204" pitchFamily="34" charset="0"/>
                <a:cs typeface="Verdana" panose="020B0604030504040204" pitchFamily="34" charset="0"/>
              </a:rPr>
              <a:t>les tiers.</a:t>
            </a:r>
          </a:p>
          <a:p>
            <a:pPr algn="just"/>
            <a:r>
              <a:rPr lang="fr-FR" sz="1500" dirty="0">
                <a:latin typeface="Verdana" panose="020B0604030504040204" pitchFamily="34" charset="0"/>
                <a:ea typeface="Verdana" panose="020B0604030504040204" pitchFamily="34" charset="0"/>
                <a:cs typeface="Verdana" panose="020B0604030504040204" pitchFamily="34" charset="0"/>
              </a:rPr>
              <a:t>Cette interdiction ne s'applique pas aux personnes morales membres du conseil d'administration</a:t>
            </a:r>
            <a:r>
              <a:rPr lang="fr-FR" sz="1500" dirty="0" smtClean="0">
                <a:latin typeface="Verdana" panose="020B0604030504040204" pitchFamily="34" charset="0"/>
                <a:ea typeface="Verdana" panose="020B0604030504040204" pitchFamily="34" charset="0"/>
                <a:cs typeface="Verdana" panose="020B0604030504040204" pitchFamily="34" charset="0"/>
              </a:rPr>
              <a:t>. </a:t>
            </a:r>
            <a:endParaRPr lang="fr-FR" sz="1500" dirty="0">
              <a:latin typeface="Verdana" panose="020B0604030504040204" pitchFamily="34" charset="0"/>
              <a:ea typeface="Verdana" panose="020B0604030504040204" pitchFamily="34" charset="0"/>
              <a:cs typeface="Verdana" panose="020B0604030504040204" pitchFamily="34" charset="0"/>
            </a:endParaRPr>
          </a:p>
          <a:p>
            <a:pPr algn="just"/>
            <a:r>
              <a:rPr lang="fr-FR" sz="1500" dirty="0">
                <a:latin typeface="Verdana" panose="020B0604030504040204" pitchFamily="34" charset="0"/>
                <a:ea typeface="Verdana" panose="020B0604030504040204" pitchFamily="34" charset="0"/>
                <a:cs typeface="Verdana" panose="020B0604030504040204" pitchFamily="34" charset="0"/>
              </a:rPr>
              <a:t>Toutefois, leur représentant permanent, lorsqu'il agit à titre personnel, est également soumis aux dispositions </a:t>
            </a:r>
            <a:r>
              <a:rPr lang="fr-FR" sz="1500" dirty="0" smtClean="0">
                <a:latin typeface="Verdana" panose="020B0604030504040204" pitchFamily="34" charset="0"/>
                <a:ea typeface="Verdana" panose="020B0604030504040204" pitchFamily="34" charset="0"/>
                <a:cs typeface="Verdana" panose="020B0604030504040204" pitchFamily="34" charset="0"/>
              </a:rPr>
              <a:t>de l'alinéa </a:t>
            </a:r>
            <a:r>
              <a:rPr lang="fr-FR" sz="1500" dirty="0">
                <a:latin typeface="Verdana" panose="020B0604030504040204" pitchFamily="34" charset="0"/>
                <a:ea typeface="Verdana" panose="020B0604030504040204" pitchFamily="34" charset="0"/>
                <a:cs typeface="Verdana" panose="020B0604030504040204" pitchFamily="34" charset="0"/>
              </a:rPr>
              <a:t>premier du présent article</a:t>
            </a:r>
            <a:r>
              <a:rPr lang="fr-FR" sz="1500" dirty="0" smtClean="0">
                <a:latin typeface="Verdana" panose="020B0604030504040204" pitchFamily="34" charset="0"/>
                <a:ea typeface="Verdana" panose="020B0604030504040204" pitchFamily="34" charset="0"/>
                <a:cs typeface="Verdana" panose="020B0604030504040204" pitchFamily="34" charset="0"/>
              </a:rPr>
              <a:t>. »</a:t>
            </a:r>
            <a:endParaRPr lang="fr-FR" sz="1500" dirty="0">
              <a:latin typeface="Verdana" panose="020B0604030504040204" pitchFamily="34" charset="0"/>
              <a:ea typeface="Verdana" panose="020B0604030504040204" pitchFamily="34" charset="0"/>
              <a:cs typeface="Verdana" panose="020B0604030504040204" pitchFamily="34" charset="0"/>
            </a:endParaRPr>
          </a:p>
        </p:txBody>
      </p:sp>
      <p:sp>
        <p:nvSpPr>
          <p:cNvPr id="9" name="Rectangle 8"/>
          <p:cNvSpPr/>
          <p:nvPr/>
        </p:nvSpPr>
        <p:spPr>
          <a:xfrm>
            <a:off x="302634" y="4797152"/>
            <a:ext cx="8662664" cy="784830"/>
          </a:xfrm>
          <a:prstGeom prst="rect">
            <a:avLst/>
          </a:prstGeom>
          <a:solidFill>
            <a:schemeClr val="accent1">
              <a:lumMod val="20000"/>
              <a:lumOff val="80000"/>
            </a:schemeClr>
          </a:solidFill>
        </p:spPr>
        <p:txBody>
          <a:bodyPr wrap="square">
            <a:spAutoFit/>
          </a:bodyPr>
          <a:lstStyle/>
          <a:p>
            <a:pPr algn="just"/>
            <a:r>
              <a:rPr lang="fr-FR" sz="1500" b="1" dirty="0">
                <a:latin typeface="Verdana" panose="020B0604030504040204" pitchFamily="34" charset="0"/>
                <a:ea typeface="Verdana" panose="020B0604030504040204" pitchFamily="34" charset="0"/>
                <a:cs typeface="Verdana" panose="020B0604030504040204" pitchFamily="34" charset="0"/>
              </a:rPr>
              <a:t>Lorsque la société exploite un établissement bancaire ou </a:t>
            </a:r>
            <a:r>
              <a:rPr lang="fr-FR" sz="1500" b="1" dirty="0" smtClean="0">
                <a:latin typeface="Verdana" panose="020B0604030504040204" pitchFamily="34" charset="0"/>
                <a:ea typeface="Verdana" panose="020B0604030504040204" pitchFamily="34" charset="0"/>
                <a:cs typeface="Verdana" panose="020B0604030504040204" pitchFamily="34" charset="0"/>
              </a:rPr>
              <a:t>financier (extension aux </a:t>
            </a:r>
            <a:r>
              <a:rPr lang="fr-FR" sz="1500" b="1" dirty="0" err="1" smtClean="0">
                <a:latin typeface="Verdana" panose="020B0604030504040204" pitchFamily="34" charset="0"/>
                <a:ea typeface="Verdana" panose="020B0604030504040204" pitchFamily="34" charset="0"/>
                <a:cs typeface="Verdana" panose="020B0604030504040204" pitchFamily="34" charset="0"/>
              </a:rPr>
              <a:t>EMFs</a:t>
            </a:r>
            <a:r>
              <a:rPr lang="fr-FR" sz="1500" b="1" dirty="0" smtClean="0">
                <a:latin typeface="Verdana" panose="020B0604030504040204" pitchFamily="34" charset="0"/>
                <a:ea typeface="Verdana" panose="020B0604030504040204" pitchFamily="34" charset="0"/>
                <a:cs typeface="Verdana" panose="020B0604030504040204" pitchFamily="34" charset="0"/>
              </a:rPr>
              <a:t> ?), </a:t>
            </a:r>
            <a:r>
              <a:rPr lang="fr-FR" sz="1500" b="1" dirty="0">
                <a:latin typeface="Verdana" panose="020B0604030504040204" pitchFamily="34" charset="0"/>
                <a:ea typeface="Verdana" panose="020B0604030504040204" pitchFamily="34" charset="0"/>
                <a:cs typeface="Verdana" panose="020B0604030504040204" pitchFamily="34" charset="0"/>
              </a:rPr>
              <a:t>cette interdiction ne s'applique pas aux opérations courantes conclues à des conditions normales.</a:t>
            </a:r>
          </a:p>
        </p:txBody>
      </p:sp>
    </p:spTree>
    <p:extLst>
      <p:ext uri="{BB962C8B-B14F-4D97-AF65-F5344CB8AC3E}">
        <p14:creationId xmlns:p14="http://schemas.microsoft.com/office/powerpoint/2010/main" val="1110609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276413" y="1110106"/>
            <a:ext cx="8616067"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1.3 CONTRÔLE DES COMMISSAIRES AUX COMPTES</a:t>
            </a:r>
            <a:endParaRPr lang="fr-FR" sz="1800" b="1" dirty="0">
              <a:solidFill>
                <a:schemeClr val="bg1"/>
              </a:solidFill>
              <a:latin typeface="Verdana" pitchFamily="34" charset="0"/>
            </a:endParaRP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344850"/>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1. Diligences des CAC dans les EMF</a:t>
            </a:r>
          </a:p>
        </p:txBody>
      </p:sp>
      <p:sp>
        <p:nvSpPr>
          <p:cNvPr id="7" name="AutoShape 3"/>
          <p:cNvSpPr>
            <a:spLocks noChangeArrowheads="1"/>
          </p:cNvSpPr>
          <p:nvPr/>
        </p:nvSpPr>
        <p:spPr bwMode="auto">
          <a:xfrm>
            <a:off x="288408" y="1566067"/>
            <a:ext cx="8616067" cy="36712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pPr marL="0" lvl="1" algn="just" fontAlgn="auto">
              <a:spcAft>
                <a:spcPts val="0"/>
              </a:spcAft>
              <a:defRPr/>
            </a:pPr>
            <a:r>
              <a:rPr lang="fr-FR" sz="1500" b="1" dirty="0">
                <a:solidFill>
                  <a:schemeClr val="accent1"/>
                </a:solidFill>
                <a:latin typeface="Verdana" pitchFamily="34" charset="0"/>
              </a:rPr>
              <a:t>1.3.3 Diligences liées au rapport spécial du CAC : Les conventions</a:t>
            </a:r>
            <a:endParaRPr lang="fr-FR" b="1" dirty="0">
              <a:solidFill>
                <a:schemeClr val="accent1"/>
              </a:solidFill>
              <a:latin typeface="Verdana" pitchFamily="34" charset="0"/>
            </a:endParaRPr>
          </a:p>
        </p:txBody>
      </p:sp>
      <p:sp>
        <p:nvSpPr>
          <p:cNvPr id="8" name="Rectangle 7"/>
          <p:cNvSpPr/>
          <p:nvPr/>
        </p:nvSpPr>
        <p:spPr>
          <a:xfrm>
            <a:off x="302634" y="1988840"/>
            <a:ext cx="8662664" cy="3754874"/>
          </a:xfrm>
          <a:prstGeom prst="rect">
            <a:avLst/>
          </a:prstGeom>
        </p:spPr>
        <p:txBody>
          <a:bodyPr wrap="square">
            <a:spAutoFit/>
          </a:bodyPr>
          <a:lstStyle/>
          <a:p>
            <a:pPr algn="just"/>
            <a:r>
              <a:rPr lang="fr-FR" sz="1400" b="1" dirty="0" smtClean="0">
                <a:solidFill>
                  <a:schemeClr val="accent2"/>
                </a:solidFill>
                <a:latin typeface="Verdana" panose="020B0604030504040204" pitchFamily="34" charset="0"/>
                <a:ea typeface="Verdana" panose="020B0604030504040204" pitchFamily="34" charset="0"/>
                <a:cs typeface="Verdana" panose="020B0604030504040204" pitchFamily="34" charset="0"/>
              </a:rPr>
              <a:t>Conventions règlementées </a:t>
            </a:r>
            <a:r>
              <a:rPr lang="fr-FR" sz="1400" b="1" dirty="0" smtClean="0">
                <a:latin typeface="Verdana" panose="020B0604030504040204" pitchFamily="34" charset="0"/>
                <a:ea typeface="Verdana" panose="020B0604030504040204" pitchFamily="34" charset="0"/>
                <a:cs typeface="Verdana" panose="020B0604030504040204" pitchFamily="34" charset="0"/>
              </a:rPr>
              <a:t>: </a:t>
            </a:r>
            <a:r>
              <a:rPr lang="fr-FR" sz="1400" dirty="0" smtClean="0">
                <a:latin typeface="Verdana" panose="020B0604030504040204" pitchFamily="34" charset="0"/>
                <a:ea typeface="Verdana" panose="020B0604030504040204" pitchFamily="34" charset="0"/>
                <a:cs typeface="Verdana" panose="020B0604030504040204" pitchFamily="34" charset="0"/>
              </a:rPr>
              <a:t>l’AUDSCGIE révisé stipule que : «</a:t>
            </a:r>
            <a:r>
              <a:rPr lang="fr-FR" sz="1400" b="1" dirty="0" smtClean="0">
                <a:latin typeface="Verdana" panose="020B0604030504040204" pitchFamily="34" charset="0"/>
                <a:ea typeface="Verdana" panose="020B0604030504040204" pitchFamily="34" charset="0"/>
                <a:cs typeface="Verdana" panose="020B0604030504040204" pitchFamily="34" charset="0"/>
              </a:rPr>
              <a:t> </a:t>
            </a:r>
            <a:r>
              <a:rPr lang="fr-FR" sz="1400" dirty="0">
                <a:latin typeface="Verdana" panose="020B0604030504040204" pitchFamily="34" charset="0"/>
                <a:ea typeface="Verdana" panose="020B0604030504040204" pitchFamily="34" charset="0"/>
                <a:cs typeface="Verdana" panose="020B0604030504040204" pitchFamily="34" charset="0"/>
              </a:rPr>
              <a:t>Doivent être soumises à l'autorisation préalable du conseil d'administration :</a:t>
            </a:r>
          </a:p>
          <a:p>
            <a:pPr marL="342900" indent="-342900" algn="just">
              <a:buFont typeface="Wingdings" panose="05000000000000000000" pitchFamily="2" charset="2"/>
              <a:buChar char="q"/>
            </a:pPr>
            <a:r>
              <a:rPr lang="fr-FR" sz="1400" dirty="0" smtClean="0">
                <a:latin typeface="Verdana" panose="020B0604030504040204" pitchFamily="34" charset="0"/>
                <a:ea typeface="Verdana" panose="020B0604030504040204" pitchFamily="34" charset="0"/>
                <a:cs typeface="Verdana" panose="020B0604030504040204" pitchFamily="34" charset="0"/>
              </a:rPr>
              <a:t>toute </a:t>
            </a:r>
            <a:r>
              <a:rPr lang="fr-FR" sz="1400" dirty="0">
                <a:latin typeface="Verdana" panose="020B0604030504040204" pitchFamily="34" charset="0"/>
                <a:ea typeface="Verdana" panose="020B0604030504040204" pitchFamily="34" charset="0"/>
                <a:cs typeface="Verdana" panose="020B0604030504040204" pitchFamily="34" charset="0"/>
              </a:rPr>
              <a:t>convention entre une société anonyme et l'un de ses administrateurs, directeurs généraux ou </a:t>
            </a:r>
            <a:r>
              <a:rPr lang="fr-FR" sz="1400" dirty="0" smtClean="0">
                <a:latin typeface="Verdana" panose="020B0604030504040204" pitchFamily="34" charset="0"/>
                <a:ea typeface="Verdana" panose="020B0604030504040204" pitchFamily="34" charset="0"/>
                <a:cs typeface="Verdana" panose="020B0604030504040204" pitchFamily="34" charset="0"/>
              </a:rPr>
              <a:t>directeurs généraux </a:t>
            </a:r>
            <a:r>
              <a:rPr lang="fr-FR" sz="1400" dirty="0">
                <a:latin typeface="Verdana" panose="020B0604030504040204" pitchFamily="34" charset="0"/>
                <a:ea typeface="Verdana" panose="020B0604030504040204" pitchFamily="34" charset="0"/>
                <a:cs typeface="Verdana" panose="020B0604030504040204" pitchFamily="34" charset="0"/>
              </a:rPr>
              <a:t>adjoints ;</a:t>
            </a:r>
          </a:p>
          <a:p>
            <a:pPr marL="342900" indent="-342900" algn="just">
              <a:buFont typeface="Wingdings" panose="05000000000000000000" pitchFamily="2" charset="2"/>
              <a:buChar char="q"/>
            </a:pPr>
            <a:r>
              <a:rPr lang="fr-FR" sz="1400" dirty="0" smtClean="0">
                <a:latin typeface="Verdana" panose="020B0604030504040204" pitchFamily="34" charset="0"/>
                <a:ea typeface="Verdana" panose="020B0604030504040204" pitchFamily="34" charset="0"/>
                <a:cs typeface="Verdana" panose="020B0604030504040204" pitchFamily="34" charset="0"/>
              </a:rPr>
              <a:t>toute </a:t>
            </a:r>
            <a:r>
              <a:rPr lang="fr-FR" sz="1400" dirty="0">
                <a:latin typeface="Verdana" panose="020B0604030504040204" pitchFamily="34" charset="0"/>
                <a:ea typeface="Verdana" panose="020B0604030504040204" pitchFamily="34" charset="0"/>
                <a:cs typeface="Verdana" panose="020B0604030504040204" pitchFamily="34" charset="0"/>
              </a:rPr>
              <a:t>convention entre une société et un actionnaire détenant une participation supérieure ou égale à dix </a:t>
            </a:r>
            <a:r>
              <a:rPr lang="fr-FR" sz="1400" dirty="0" smtClean="0">
                <a:latin typeface="Verdana" panose="020B0604030504040204" pitchFamily="34" charset="0"/>
                <a:ea typeface="Verdana" panose="020B0604030504040204" pitchFamily="34" charset="0"/>
                <a:cs typeface="Verdana" panose="020B0604030504040204" pitchFamily="34" charset="0"/>
              </a:rPr>
              <a:t>pour cent </a:t>
            </a:r>
            <a:r>
              <a:rPr lang="fr-FR" sz="1400" dirty="0">
                <a:latin typeface="Verdana" panose="020B0604030504040204" pitchFamily="34" charset="0"/>
                <a:ea typeface="Verdana" panose="020B0604030504040204" pitchFamily="34" charset="0"/>
                <a:cs typeface="Verdana" panose="020B0604030504040204" pitchFamily="34" charset="0"/>
              </a:rPr>
              <a:t>(10%) du capital de la société ;</a:t>
            </a:r>
          </a:p>
          <a:p>
            <a:pPr marL="342900" indent="-342900" algn="just">
              <a:buFont typeface="Wingdings" panose="05000000000000000000" pitchFamily="2" charset="2"/>
              <a:buChar char="q"/>
            </a:pPr>
            <a:r>
              <a:rPr lang="fr-FR" sz="1400" dirty="0" smtClean="0">
                <a:latin typeface="Verdana" panose="020B0604030504040204" pitchFamily="34" charset="0"/>
                <a:ea typeface="Verdana" panose="020B0604030504040204" pitchFamily="34" charset="0"/>
                <a:cs typeface="Verdana" panose="020B0604030504040204" pitchFamily="34" charset="0"/>
              </a:rPr>
              <a:t>toute </a:t>
            </a:r>
            <a:r>
              <a:rPr lang="fr-FR" sz="1400" dirty="0">
                <a:latin typeface="Verdana" panose="020B0604030504040204" pitchFamily="34" charset="0"/>
                <a:ea typeface="Verdana" panose="020B0604030504040204" pitchFamily="34" charset="0"/>
                <a:cs typeface="Verdana" panose="020B0604030504040204" pitchFamily="34" charset="0"/>
              </a:rPr>
              <a:t>convention à laquelle un administrateur, un directeur général, un directeur général adjoint ou un </a:t>
            </a:r>
            <a:r>
              <a:rPr lang="fr-FR" sz="1400" dirty="0" smtClean="0">
                <a:latin typeface="Verdana" panose="020B0604030504040204" pitchFamily="34" charset="0"/>
                <a:ea typeface="Verdana" panose="020B0604030504040204" pitchFamily="34" charset="0"/>
                <a:cs typeface="Verdana" panose="020B0604030504040204" pitchFamily="34" charset="0"/>
              </a:rPr>
              <a:t>actionnaire détenant </a:t>
            </a:r>
            <a:r>
              <a:rPr lang="fr-FR" sz="1400" dirty="0">
                <a:latin typeface="Verdana" panose="020B0604030504040204" pitchFamily="34" charset="0"/>
                <a:ea typeface="Verdana" panose="020B0604030504040204" pitchFamily="34" charset="0"/>
                <a:cs typeface="Verdana" panose="020B0604030504040204" pitchFamily="34" charset="0"/>
              </a:rPr>
              <a:t>une participation supérieure ou égale à dix pour cent (10%) du capital de la société est </a:t>
            </a:r>
            <a:r>
              <a:rPr lang="fr-FR" sz="1400" dirty="0" smtClean="0">
                <a:latin typeface="Verdana" panose="020B0604030504040204" pitchFamily="34" charset="0"/>
                <a:ea typeface="Verdana" panose="020B0604030504040204" pitchFamily="34" charset="0"/>
                <a:cs typeface="Verdana" panose="020B0604030504040204" pitchFamily="34" charset="0"/>
              </a:rPr>
              <a:t>indirectement intéressé </a:t>
            </a:r>
            <a:r>
              <a:rPr lang="fr-FR" sz="1400" dirty="0">
                <a:latin typeface="Verdana" panose="020B0604030504040204" pitchFamily="34" charset="0"/>
                <a:ea typeface="Verdana" panose="020B0604030504040204" pitchFamily="34" charset="0"/>
                <a:cs typeface="Verdana" panose="020B0604030504040204" pitchFamily="34" charset="0"/>
              </a:rPr>
              <a:t>ou dans laquelle il traite avec la société par personne interposée ;</a:t>
            </a:r>
          </a:p>
          <a:p>
            <a:pPr marL="342900" indent="-342900" algn="just">
              <a:buFont typeface="Wingdings" panose="05000000000000000000" pitchFamily="2" charset="2"/>
              <a:buChar char="q"/>
            </a:pPr>
            <a:r>
              <a:rPr lang="fr-FR" sz="1400" dirty="0" smtClean="0">
                <a:latin typeface="Verdana" panose="020B0604030504040204" pitchFamily="34" charset="0"/>
                <a:ea typeface="Verdana" panose="020B0604030504040204" pitchFamily="34" charset="0"/>
                <a:cs typeface="Verdana" panose="020B0604030504040204" pitchFamily="34" charset="0"/>
              </a:rPr>
              <a:t>toute </a:t>
            </a:r>
            <a:r>
              <a:rPr lang="fr-FR" sz="1400" dirty="0">
                <a:latin typeface="Verdana" panose="020B0604030504040204" pitchFamily="34" charset="0"/>
                <a:ea typeface="Verdana" panose="020B0604030504040204" pitchFamily="34" charset="0"/>
                <a:cs typeface="Verdana" panose="020B0604030504040204" pitchFamily="34" charset="0"/>
              </a:rPr>
              <a:t>convention intervenant entre une société et une entreprise ou une personne morale, si l'un </a:t>
            </a:r>
            <a:r>
              <a:rPr lang="fr-FR" sz="1400" dirty="0" smtClean="0">
                <a:latin typeface="Verdana" panose="020B0604030504040204" pitchFamily="34" charset="0"/>
                <a:ea typeface="Verdana" panose="020B0604030504040204" pitchFamily="34" charset="0"/>
                <a:cs typeface="Verdana" panose="020B0604030504040204" pitchFamily="34" charset="0"/>
              </a:rPr>
              <a:t>des administrateurs</a:t>
            </a:r>
            <a:r>
              <a:rPr lang="fr-FR" sz="1400" dirty="0">
                <a:latin typeface="Verdana" panose="020B0604030504040204" pitchFamily="34" charset="0"/>
                <a:ea typeface="Verdana" panose="020B0604030504040204" pitchFamily="34" charset="0"/>
                <a:cs typeface="Verdana" panose="020B0604030504040204" pitchFamily="34" charset="0"/>
              </a:rPr>
              <a:t>, le directeur général, le directeur général adjoint ou un actionnaire détenant une </a:t>
            </a:r>
            <a:r>
              <a:rPr lang="fr-FR" sz="1400" dirty="0" smtClean="0">
                <a:latin typeface="Verdana" panose="020B0604030504040204" pitchFamily="34" charset="0"/>
                <a:ea typeface="Verdana" panose="020B0604030504040204" pitchFamily="34" charset="0"/>
                <a:cs typeface="Verdana" panose="020B0604030504040204" pitchFamily="34" charset="0"/>
              </a:rPr>
              <a:t>participation supérieure </a:t>
            </a:r>
            <a:r>
              <a:rPr lang="fr-FR" sz="1400" dirty="0">
                <a:latin typeface="Verdana" panose="020B0604030504040204" pitchFamily="34" charset="0"/>
                <a:ea typeface="Verdana" panose="020B0604030504040204" pitchFamily="34" charset="0"/>
                <a:cs typeface="Verdana" panose="020B0604030504040204" pitchFamily="34" charset="0"/>
              </a:rPr>
              <a:t>ou égale à dix pour cent (10%) du capital de la société est propriétaire de l'entreprise ou </a:t>
            </a:r>
            <a:r>
              <a:rPr lang="fr-FR" sz="1400" dirty="0" smtClean="0">
                <a:latin typeface="Verdana" panose="020B0604030504040204" pitchFamily="34" charset="0"/>
                <a:ea typeface="Verdana" panose="020B0604030504040204" pitchFamily="34" charset="0"/>
                <a:cs typeface="Verdana" panose="020B0604030504040204" pitchFamily="34" charset="0"/>
              </a:rPr>
              <a:t>associé indéfiniment </a:t>
            </a:r>
            <a:r>
              <a:rPr lang="fr-FR" sz="1400" dirty="0">
                <a:latin typeface="Verdana" panose="020B0604030504040204" pitchFamily="34" charset="0"/>
                <a:ea typeface="Verdana" panose="020B0604030504040204" pitchFamily="34" charset="0"/>
                <a:cs typeface="Verdana" panose="020B0604030504040204" pitchFamily="34" charset="0"/>
              </a:rPr>
              <a:t>responsable, gérant, administrateur, administrateur général, administrateur général adjoint, </a:t>
            </a:r>
            <a:r>
              <a:rPr lang="fr-FR" sz="1400" dirty="0" smtClean="0">
                <a:latin typeface="Verdana" panose="020B0604030504040204" pitchFamily="34" charset="0"/>
                <a:ea typeface="Verdana" panose="020B0604030504040204" pitchFamily="34" charset="0"/>
                <a:cs typeface="Verdana" panose="020B0604030504040204" pitchFamily="34" charset="0"/>
              </a:rPr>
              <a:t>directeur général</a:t>
            </a:r>
            <a:r>
              <a:rPr lang="fr-FR" sz="1400" dirty="0">
                <a:latin typeface="Verdana" panose="020B0604030504040204" pitchFamily="34" charset="0"/>
                <a:ea typeface="Verdana" panose="020B0604030504040204" pitchFamily="34" charset="0"/>
                <a:cs typeface="Verdana" panose="020B0604030504040204" pitchFamily="34" charset="0"/>
              </a:rPr>
              <a:t>, directeur général adjoint ou autre dirigeant social de la personne morale contractante.</a:t>
            </a:r>
            <a:r>
              <a:rPr lang="fr-FR" sz="1400" dirty="0" smtClean="0">
                <a:latin typeface="Verdana" panose="020B0604030504040204" pitchFamily="34" charset="0"/>
                <a:ea typeface="Verdana" panose="020B0604030504040204" pitchFamily="34" charset="0"/>
                <a:cs typeface="Verdana" panose="020B0604030504040204" pitchFamily="34" charset="0"/>
              </a:rPr>
              <a:t> »</a:t>
            </a:r>
            <a:endParaRPr lang="fr-FR"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Rectangle 8"/>
          <p:cNvSpPr/>
          <p:nvPr/>
        </p:nvSpPr>
        <p:spPr>
          <a:xfrm>
            <a:off x="302634" y="5733256"/>
            <a:ext cx="8662664" cy="523220"/>
          </a:xfrm>
          <a:prstGeom prst="rect">
            <a:avLst/>
          </a:prstGeom>
          <a:solidFill>
            <a:schemeClr val="accent1">
              <a:lumMod val="20000"/>
              <a:lumOff val="80000"/>
            </a:schemeClr>
          </a:solidFill>
        </p:spPr>
        <p:txBody>
          <a:bodyPr wrap="square">
            <a:spAutoFit/>
          </a:bodyPr>
          <a:lstStyle/>
          <a:p>
            <a:pPr algn="just"/>
            <a:r>
              <a:rPr lang="fr-FR" sz="1400" b="1" dirty="0">
                <a:latin typeface="Verdana" panose="020B0604030504040204" pitchFamily="34" charset="0"/>
                <a:ea typeface="Verdana" panose="020B0604030504040204" pitchFamily="34" charset="0"/>
                <a:cs typeface="Verdana" panose="020B0604030504040204" pitchFamily="34" charset="0"/>
              </a:rPr>
              <a:t>L'autorisation n'est pas nécessaire lorsque les conventions portent sur des opérations courantes conclues à </a:t>
            </a:r>
            <a:r>
              <a:rPr lang="fr-FR" sz="1400" b="1" dirty="0" smtClean="0">
                <a:latin typeface="Verdana" panose="020B0604030504040204" pitchFamily="34" charset="0"/>
                <a:ea typeface="Verdana" panose="020B0604030504040204" pitchFamily="34" charset="0"/>
                <a:cs typeface="Verdana" panose="020B0604030504040204" pitchFamily="34" charset="0"/>
              </a:rPr>
              <a:t>des conditions </a:t>
            </a:r>
            <a:r>
              <a:rPr lang="fr-FR" sz="1400" b="1" dirty="0">
                <a:latin typeface="Verdana" panose="020B0604030504040204" pitchFamily="34" charset="0"/>
                <a:ea typeface="Verdana" panose="020B0604030504040204" pitchFamily="34" charset="0"/>
                <a:cs typeface="Verdana" panose="020B0604030504040204" pitchFamily="34" charset="0"/>
              </a:rPr>
              <a:t>normales.</a:t>
            </a:r>
          </a:p>
        </p:txBody>
      </p:sp>
    </p:spTree>
    <p:extLst>
      <p:ext uri="{BB962C8B-B14F-4D97-AF65-F5344CB8AC3E}">
        <p14:creationId xmlns:p14="http://schemas.microsoft.com/office/powerpoint/2010/main" val="2854774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276413" y="1110106"/>
            <a:ext cx="8616067"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1.3 CONTRÔLE DES COMMISSAIRES AUX COMPTES</a:t>
            </a:r>
            <a:endParaRPr lang="fr-FR" sz="1800" b="1" dirty="0">
              <a:solidFill>
                <a:schemeClr val="bg1"/>
              </a:solidFill>
              <a:latin typeface="Verdana" pitchFamily="34" charset="0"/>
            </a:endParaRP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344850"/>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1. Diligences des CAC dans les EMF</a:t>
            </a:r>
          </a:p>
        </p:txBody>
      </p:sp>
      <p:sp>
        <p:nvSpPr>
          <p:cNvPr id="7" name="AutoShape 3"/>
          <p:cNvSpPr>
            <a:spLocks noChangeArrowheads="1"/>
          </p:cNvSpPr>
          <p:nvPr/>
        </p:nvSpPr>
        <p:spPr bwMode="auto">
          <a:xfrm>
            <a:off x="288408" y="1566067"/>
            <a:ext cx="8616067" cy="36712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pPr marL="0" lvl="1" algn="just" fontAlgn="auto">
              <a:spcAft>
                <a:spcPts val="0"/>
              </a:spcAft>
              <a:defRPr/>
            </a:pPr>
            <a:r>
              <a:rPr lang="fr-FR" sz="1500" b="1" dirty="0" smtClean="0">
                <a:solidFill>
                  <a:schemeClr val="accent1"/>
                </a:solidFill>
                <a:latin typeface="Verdana" pitchFamily="34" charset="0"/>
              </a:rPr>
              <a:t>1.3.4 Diligences liées au rapport spécial du CAC</a:t>
            </a:r>
            <a:endParaRPr lang="fr-FR" sz="1800" b="1" dirty="0">
              <a:solidFill>
                <a:schemeClr val="accent1"/>
              </a:solidFill>
              <a:latin typeface="Verdana" pitchFamily="34" charset="0"/>
            </a:endParaRPr>
          </a:p>
        </p:txBody>
      </p:sp>
      <p:sp>
        <p:nvSpPr>
          <p:cNvPr id="8" name="Rectangle 7"/>
          <p:cNvSpPr/>
          <p:nvPr/>
        </p:nvSpPr>
        <p:spPr>
          <a:xfrm>
            <a:off x="302634" y="2041103"/>
            <a:ext cx="8662664" cy="3108543"/>
          </a:xfrm>
          <a:prstGeom prst="rect">
            <a:avLst/>
          </a:prstGeom>
        </p:spPr>
        <p:txBody>
          <a:bodyPr wrap="square">
            <a:spAutoFit/>
          </a:bodyPr>
          <a:lstStyle/>
          <a:p>
            <a:pPr algn="just"/>
            <a:r>
              <a:rPr lang="fr-FR" sz="1400" b="1" dirty="0">
                <a:solidFill>
                  <a:schemeClr val="accent2"/>
                </a:solidFill>
                <a:latin typeface="Verdana" panose="020B0604030504040204" pitchFamily="34" charset="0"/>
                <a:ea typeface="Verdana" panose="020B0604030504040204" pitchFamily="34" charset="0"/>
                <a:cs typeface="Verdana" panose="020B0604030504040204" pitchFamily="34" charset="0"/>
              </a:rPr>
              <a:t>Article </a:t>
            </a:r>
            <a:r>
              <a:rPr lang="fr-FR" sz="1400" b="1" dirty="0" smtClean="0">
                <a:solidFill>
                  <a:schemeClr val="accent2"/>
                </a:solidFill>
                <a:latin typeface="Verdana" panose="020B0604030504040204" pitchFamily="34" charset="0"/>
                <a:ea typeface="Verdana" panose="020B0604030504040204" pitchFamily="34" charset="0"/>
                <a:cs typeface="Verdana" panose="020B0604030504040204" pitchFamily="34" charset="0"/>
              </a:rPr>
              <a:t>432 : </a:t>
            </a:r>
            <a:r>
              <a:rPr lang="fr-FR" sz="1400" dirty="0" smtClean="0">
                <a:latin typeface="Verdana" panose="020B0604030504040204" pitchFamily="34" charset="0"/>
                <a:ea typeface="Verdana" panose="020B0604030504040204" pitchFamily="34" charset="0"/>
                <a:cs typeface="Verdana" panose="020B0604030504040204" pitchFamily="34" charset="0"/>
              </a:rPr>
              <a:t>Le </a:t>
            </a:r>
            <a:r>
              <a:rPr lang="fr-FR" sz="1400" dirty="0">
                <a:latin typeface="Verdana" panose="020B0604030504040204" pitchFamily="34" charset="0"/>
                <a:ea typeface="Verdana" panose="020B0604030504040204" pitchFamily="34" charset="0"/>
                <a:cs typeface="Verdana" panose="020B0604030504040204" pitchFamily="34" charset="0"/>
              </a:rPr>
              <a:t>conseil d'administration peut également allouer à ses membres, des rémunérations exceptionnelles pour </a:t>
            </a:r>
            <a:r>
              <a:rPr lang="fr-FR" sz="1400" dirty="0" smtClean="0">
                <a:latin typeface="Verdana" panose="020B0604030504040204" pitchFamily="34" charset="0"/>
                <a:ea typeface="Verdana" panose="020B0604030504040204" pitchFamily="34" charset="0"/>
                <a:cs typeface="Verdana" panose="020B0604030504040204" pitchFamily="34" charset="0"/>
              </a:rPr>
              <a:t>les missions </a:t>
            </a:r>
            <a:r>
              <a:rPr lang="fr-FR" sz="1400" dirty="0">
                <a:latin typeface="Verdana" panose="020B0604030504040204" pitchFamily="34" charset="0"/>
                <a:ea typeface="Verdana" panose="020B0604030504040204" pitchFamily="34" charset="0"/>
                <a:cs typeface="Verdana" panose="020B0604030504040204" pitchFamily="34" charset="0"/>
              </a:rPr>
              <a:t>et mandats qui leurs sont confiés, ou autoriser le remboursement des frais de voyage, déplacements </a:t>
            </a:r>
            <a:r>
              <a:rPr lang="fr-FR" sz="1400" dirty="0" smtClean="0">
                <a:latin typeface="Verdana" panose="020B0604030504040204" pitchFamily="34" charset="0"/>
                <a:ea typeface="Verdana" panose="020B0604030504040204" pitchFamily="34" charset="0"/>
                <a:cs typeface="Verdana" panose="020B0604030504040204" pitchFamily="34" charset="0"/>
              </a:rPr>
              <a:t>et dépenses </a:t>
            </a:r>
            <a:r>
              <a:rPr lang="fr-FR" sz="1400" dirty="0">
                <a:latin typeface="Verdana" panose="020B0604030504040204" pitchFamily="34" charset="0"/>
                <a:ea typeface="Verdana" panose="020B0604030504040204" pitchFamily="34" charset="0"/>
                <a:cs typeface="Verdana" panose="020B0604030504040204" pitchFamily="34" charset="0"/>
              </a:rPr>
              <a:t>engagées dans l'intérêt de la société sous réserve des dispositions des articles 438 et suivants ci-après.</a:t>
            </a:r>
          </a:p>
          <a:p>
            <a:pPr algn="just"/>
            <a:r>
              <a:rPr lang="fr-FR" sz="1400" dirty="0">
                <a:latin typeface="Verdana" panose="020B0604030504040204" pitchFamily="34" charset="0"/>
                <a:ea typeface="Verdana" panose="020B0604030504040204" pitchFamily="34" charset="0"/>
                <a:cs typeface="Verdana" panose="020B0604030504040204" pitchFamily="34" charset="0"/>
              </a:rPr>
              <a:t>Ces rémunérations et ces frais donnent lieu à un rapport spécial du commissaire aux comptes à </a:t>
            </a:r>
            <a:r>
              <a:rPr lang="fr-FR" sz="1400" dirty="0" smtClean="0">
                <a:latin typeface="Verdana" panose="020B0604030504040204" pitchFamily="34" charset="0"/>
                <a:ea typeface="Verdana" panose="020B0604030504040204" pitchFamily="34" charset="0"/>
                <a:cs typeface="Verdana" panose="020B0604030504040204" pitchFamily="34" charset="0"/>
              </a:rPr>
              <a:t>l'assemblée (précisant les bénéficiaires, leurs fonctions et les sommes versées).</a:t>
            </a:r>
          </a:p>
          <a:p>
            <a:pPr algn="just"/>
            <a:endParaRPr lang="fr-FR" sz="1400" dirty="0">
              <a:latin typeface="Verdana" panose="020B0604030504040204" pitchFamily="34" charset="0"/>
              <a:ea typeface="Verdana" panose="020B0604030504040204" pitchFamily="34" charset="0"/>
              <a:cs typeface="Verdana" panose="020B0604030504040204" pitchFamily="34" charset="0"/>
            </a:endParaRPr>
          </a:p>
          <a:p>
            <a:pPr algn="just"/>
            <a:r>
              <a:rPr lang="fr-FR" sz="1400" b="1" dirty="0">
                <a:solidFill>
                  <a:schemeClr val="accent2"/>
                </a:solidFill>
                <a:latin typeface="Verdana" panose="020B0604030504040204" pitchFamily="34" charset="0"/>
                <a:ea typeface="Verdana" panose="020B0604030504040204" pitchFamily="34" charset="0"/>
                <a:cs typeface="Verdana" panose="020B0604030504040204" pitchFamily="34" charset="0"/>
              </a:rPr>
              <a:t>Article 525 : </a:t>
            </a:r>
            <a:r>
              <a:rPr lang="fr-FR" sz="1400" dirty="0">
                <a:latin typeface="Verdana" panose="020B0604030504040204" pitchFamily="34" charset="0"/>
                <a:ea typeface="Verdana" panose="020B0604030504040204" pitchFamily="34" charset="0"/>
                <a:cs typeface="Verdana" panose="020B0604030504040204" pitchFamily="34" charset="0"/>
              </a:rPr>
              <a:t>En ce qui concerne l'assemblée générale ordinaire annuelle, tout actionnaire a le droit, par lui-même ou par </a:t>
            </a:r>
            <a:r>
              <a:rPr lang="fr-FR" sz="1400" dirty="0" smtClean="0">
                <a:latin typeface="Verdana" panose="020B0604030504040204" pitchFamily="34" charset="0"/>
                <a:ea typeface="Verdana" panose="020B0604030504040204" pitchFamily="34" charset="0"/>
                <a:cs typeface="Verdana" panose="020B0604030504040204" pitchFamily="34" charset="0"/>
              </a:rPr>
              <a:t>le mandataire </a:t>
            </a:r>
            <a:r>
              <a:rPr lang="fr-FR" sz="1400" dirty="0">
                <a:latin typeface="Verdana" panose="020B0604030504040204" pitchFamily="34" charset="0"/>
                <a:ea typeface="Verdana" panose="020B0604030504040204" pitchFamily="34" charset="0"/>
                <a:cs typeface="Verdana" panose="020B0604030504040204" pitchFamily="34" charset="0"/>
              </a:rPr>
              <a:t>qu'il a nommément désigné pour le représenter à l'assemblée générale, de prendre connaissance </a:t>
            </a:r>
            <a:r>
              <a:rPr lang="fr-FR" sz="1400" dirty="0" smtClean="0">
                <a:latin typeface="Verdana" panose="020B0604030504040204" pitchFamily="34" charset="0"/>
                <a:ea typeface="Verdana" panose="020B0604030504040204" pitchFamily="34" charset="0"/>
                <a:cs typeface="Verdana" panose="020B0604030504040204" pitchFamily="34" charset="0"/>
              </a:rPr>
              <a:t>au siège </a:t>
            </a:r>
            <a:r>
              <a:rPr lang="fr-FR" sz="1400" dirty="0">
                <a:latin typeface="Verdana" panose="020B0604030504040204" pitchFamily="34" charset="0"/>
                <a:ea typeface="Verdana" panose="020B0604030504040204" pitchFamily="34" charset="0"/>
                <a:cs typeface="Verdana" panose="020B0604030504040204" pitchFamily="34" charset="0"/>
              </a:rPr>
              <a:t>social : </a:t>
            </a:r>
            <a:r>
              <a:rPr lang="fr-FR" sz="1400" dirty="0" smtClean="0">
                <a:latin typeface="Verdana" panose="020B0604030504040204" pitchFamily="34" charset="0"/>
                <a:ea typeface="Verdana" panose="020B0604030504040204" pitchFamily="34" charset="0"/>
                <a:cs typeface="Verdana" panose="020B0604030504040204" pitchFamily="34" charset="0"/>
              </a:rPr>
              <a:t>… du </a:t>
            </a:r>
            <a:r>
              <a:rPr lang="fr-FR" sz="1400" dirty="0">
                <a:latin typeface="Verdana" panose="020B0604030504040204" pitchFamily="34" charset="0"/>
                <a:ea typeface="Verdana" panose="020B0604030504040204" pitchFamily="34" charset="0"/>
                <a:cs typeface="Verdana" panose="020B0604030504040204" pitchFamily="34" charset="0"/>
              </a:rPr>
              <a:t>montant global certifié par les commissaires aux comptes des rémunérations versées aux dix (10) ou </a:t>
            </a:r>
            <a:r>
              <a:rPr lang="fr-FR" sz="1400" dirty="0" smtClean="0">
                <a:latin typeface="Verdana" panose="020B0604030504040204" pitchFamily="34" charset="0"/>
                <a:ea typeface="Verdana" panose="020B0604030504040204" pitchFamily="34" charset="0"/>
                <a:cs typeface="Verdana" panose="020B0604030504040204" pitchFamily="34" charset="0"/>
              </a:rPr>
              <a:t>cinq (</a:t>
            </a:r>
            <a:r>
              <a:rPr lang="fr-FR" sz="1400" dirty="0">
                <a:latin typeface="Verdana" panose="020B0604030504040204" pitchFamily="34" charset="0"/>
                <a:ea typeface="Verdana" panose="020B0604030504040204" pitchFamily="34" charset="0"/>
                <a:cs typeface="Verdana" panose="020B0604030504040204" pitchFamily="34" charset="0"/>
              </a:rPr>
              <a:t>5) dirigeants sociaux et salariés les mieux rémunérés selon que l'effectif de la société excède ou non deux </a:t>
            </a:r>
            <a:r>
              <a:rPr lang="fr-FR" sz="1400" dirty="0" smtClean="0">
                <a:latin typeface="Verdana" panose="020B0604030504040204" pitchFamily="34" charset="0"/>
                <a:ea typeface="Verdana" panose="020B0604030504040204" pitchFamily="34" charset="0"/>
                <a:cs typeface="Verdana" panose="020B0604030504040204" pitchFamily="34" charset="0"/>
              </a:rPr>
              <a:t>cents salariés (au travers d’une liste nominative avec les montants mensuels et annuels).</a:t>
            </a:r>
            <a:endParaRPr lang="fr-FR" sz="1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545565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 de texte 16">
            <a:extLst>
              <a:ext uri="{FF2B5EF4-FFF2-40B4-BE49-F238E27FC236}">
                <a16:creationId xmlns="" xmlns:a16="http://schemas.microsoft.com/office/drawing/2014/main" id="{E1121C28-7650-4CDD-ABE2-6A1E300EF704}"/>
              </a:ext>
            </a:extLst>
          </p:cNvPr>
          <p:cNvSpPr txBox="1">
            <a:spLocks noChangeArrowheads="1"/>
          </p:cNvSpPr>
          <p:nvPr/>
        </p:nvSpPr>
        <p:spPr bwMode="auto">
          <a:xfrm>
            <a:off x="0" y="0"/>
            <a:ext cx="9144000" cy="6858000"/>
          </a:xfrm>
          <a:prstGeom prst="rect">
            <a:avLst/>
          </a:prstGeom>
          <a:solidFill>
            <a:schemeClr val="bg1"/>
          </a:solidFill>
          <a:ln w="9525">
            <a:noFill/>
            <a:miter lim="800000"/>
            <a:headEnd/>
            <a:tailEnd/>
          </a:ln>
        </p:spPr>
        <p:txBody>
          <a:bodyPr rot="0" vert="horz" wrap="square" lIns="91440" tIns="45720" rIns="91440" bIns="45720" anchor="t" anchorCtr="0">
            <a:noAutofit/>
          </a:bodyPr>
          <a:lstStyle/>
          <a:p>
            <a:pPr>
              <a:lnSpc>
                <a:spcPct val="107000"/>
              </a:lnSpc>
              <a:spcAft>
                <a:spcPts val="0"/>
              </a:spcAft>
            </a:pPr>
            <a:r>
              <a:rPr lang="fr-FR"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4" name="Zone de texte 16">
            <a:extLst>
              <a:ext uri="{FF2B5EF4-FFF2-40B4-BE49-F238E27FC236}">
                <a16:creationId xmlns="" xmlns:a16="http://schemas.microsoft.com/office/drawing/2014/main" id="{478FFBD1-903E-4DEE-A9E1-21C8EA454964}"/>
              </a:ext>
            </a:extLst>
          </p:cNvPr>
          <p:cNvSpPr txBox="1">
            <a:spLocks noChangeArrowheads="1"/>
          </p:cNvSpPr>
          <p:nvPr/>
        </p:nvSpPr>
        <p:spPr bwMode="auto">
          <a:xfrm>
            <a:off x="1115616" y="1905"/>
            <a:ext cx="1197610" cy="5060315"/>
          </a:xfrm>
          <a:prstGeom prst="rect">
            <a:avLst/>
          </a:prstGeom>
          <a:solidFill>
            <a:schemeClr val="accent1">
              <a:lumMod val="75000"/>
            </a:schemeClr>
          </a:solidFill>
          <a:ln w="9525">
            <a:noFill/>
            <a:miter lim="800000"/>
            <a:headEnd/>
            <a:tailEnd/>
          </a:ln>
        </p:spPr>
        <p:txBody>
          <a:bodyPr rot="0" vert="horz" wrap="square" lIns="91440" tIns="45720" rIns="91440" bIns="45720" anchor="t" anchorCtr="0">
            <a:noAutofit/>
          </a:bodyPr>
          <a:lstStyle/>
          <a:p>
            <a:pPr>
              <a:lnSpc>
                <a:spcPct val="107000"/>
              </a:lnSpc>
              <a:spcAft>
                <a:spcPts val="0"/>
              </a:spcAft>
            </a:pPr>
            <a:r>
              <a:rPr lang="fr-FR"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2" name="Zone de texte 2">
            <a:extLst>
              <a:ext uri="{FF2B5EF4-FFF2-40B4-BE49-F238E27FC236}">
                <a16:creationId xmlns="" xmlns:a16="http://schemas.microsoft.com/office/drawing/2014/main" id="{CDBD390A-8D4C-4059-9B26-02AA1062E787}"/>
              </a:ext>
            </a:extLst>
          </p:cNvPr>
          <p:cNvSpPr txBox="1">
            <a:spLocks noChangeArrowheads="1"/>
          </p:cNvSpPr>
          <p:nvPr/>
        </p:nvSpPr>
        <p:spPr bwMode="auto">
          <a:xfrm>
            <a:off x="1547664" y="1637899"/>
            <a:ext cx="695255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1077913" marR="0" lvl="0" indent="-1077913" algn="l" defTabSz="914400" rtl="0" eaLnBrk="0" fontAlgn="base" latinLnBrk="0" hangingPunct="0">
              <a:lnSpc>
                <a:spcPct val="100000"/>
              </a:lnSpc>
              <a:spcBef>
                <a:spcPct val="0"/>
              </a:spcBef>
              <a:spcAft>
                <a:spcPct val="0"/>
              </a:spcAft>
              <a:buClrTx/>
              <a:buSzTx/>
              <a:buFontTx/>
              <a:buNone/>
              <a:tabLst/>
            </a:pPr>
            <a:r>
              <a:rPr kumimoji="0" lang="fr-FR" altLang="fr-FR" sz="2800" b="0" i="0" u="none" strike="noStrike" cap="none" normalizeH="0" baseline="0" dirty="0">
                <a:ln>
                  <a:noFill/>
                </a:ln>
                <a:solidFill>
                  <a:srgbClr val="FFFFFF"/>
                </a:solidFill>
                <a:effectLst/>
                <a:latin typeface="PF Din Text Comp Pro Thin" panose="02000000000000000000" pitchFamily="2" charset="0"/>
                <a:ea typeface="Calibri" panose="020F0502020204030204" pitchFamily="34" charset="0"/>
                <a:cs typeface="Times New Roman" panose="02020603050405020304" pitchFamily="18" charset="0"/>
              </a:rPr>
              <a:t>1</a:t>
            </a:r>
            <a:r>
              <a:rPr kumimoji="0" lang="fr-FR" altLang="fr-FR" sz="2800" b="0" i="0" u="none" strike="noStrike" cap="none" normalizeH="0" baseline="0" dirty="0">
                <a:ln>
                  <a:noFill/>
                </a:ln>
                <a:solidFill>
                  <a:srgbClr val="4472C4"/>
                </a:solidFill>
                <a:effectLst/>
                <a:latin typeface="PF Din Text Comp Pro Thin" panose="02000000000000000000" pitchFamily="2" charset="0"/>
                <a:ea typeface="Calibri" panose="020F0502020204030204" pitchFamily="34" charset="0"/>
                <a:cs typeface="Times New Roman" panose="02020603050405020304" pitchFamily="18" charset="0"/>
              </a:rPr>
              <a:t>           Diligences des commissaires aux comptes dans les EMF</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 name="Text Box 3">
            <a:extLst>
              <a:ext uri="{FF2B5EF4-FFF2-40B4-BE49-F238E27FC236}">
                <a16:creationId xmlns="" xmlns:a16="http://schemas.microsoft.com/office/drawing/2014/main" id="{BECF3274-A631-4941-A5B7-8106FE890908}"/>
              </a:ext>
            </a:extLst>
          </p:cNvPr>
          <p:cNvSpPr txBox="1">
            <a:spLocks noChangeArrowheads="1"/>
          </p:cNvSpPr>
          <p:nvPr/>
        </p:nvSpPr>
        <p:spPr bwMode="auto">
          <a:xfrm>
            <a:off x="1328390" y="2303810"/>
            <a:ext cx="795338" cy="111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7200" b="1" i="0" u="none" strike="noStrike" cap="none" normalizeH="0" baseline="0" dirty="0" smtClean="0">
                <a:ln>
                  <a:noFill/>
                </a:ln>
                <a:solidFill>
                  <a:srgbClr val="FFFFFF"/>
                </a:solidFill>
                <a:effectLst/>
                <a:latin typeface="Verdana" panose="020B0604030504040204" pitchFamily="34" charset="0"/>
                <a:ea typeface="Calibri" panose="020F0502020204030204" pitchFamily="34" charset="0"/>
                <a:cs typeface="Times New Roman" panose="02020603050405020304" pitchFamily="18" charset="0"/>
              </a:rPr>
              <a:t>2</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5" name="Text Box 2">
            <a:extLst>
              <a:ext uri="{FF2B5EF4-FFF2-40B4-BE49-F238E27FC236}">
                <a16:creationId xmlns="" xmlns:a16="http://schemas.microsoft.com/office/drawing/2014/main" id="{B273C550-337D-4C3B-94FC-B9955273BA98}"/>
              </a:ext>
            </a:extLst>
          </p:cNvPr>
          <p:cNvSpPr txBox="1">
            <a:spLocks noChangeArrowheads="1"/>
          </p:cNvSpPr>
          <p:nvPr/>
        </p:nvSpPr>
        <p:spPr bwMode="auto">
          <a:xfrm>
            <a:off x="2426220" y="2452688"/>
            <a:ext cx="5818188" cy="97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lvl="0" eaLnBrk="0" fontAlgn="base" hangingPunct="0">
              <a:spcBef>
                <a:spcPct val="0"/>
              </a:spcBef>
              <a:spcAft>
                <a:spcPct val="0"/>
              </a:spcAft>
            </a:pPr>
            <a:r>
              <a:rPr lang="fr-FR" altLang="fr-FR" sz="2800" b="1" dirty="0">
                <a:solidFill>
                  <a:srgbClr val="4472C4"/>
                </a:solidFill>
                <a:latin typeface="Verdana" panose="020B0604030504040204" pitchFamily="34" charset="0"/>
                <a:ea typeface="Calibri" panose="020F0502020204030204" pitchFamily="34" charset="0"/>
                <a:cs typeface="Times New Roman" panose="02020603050405020304" pitchFamily="18" charset="0"/>
              </a:rPr>
              <a:t>Activités compatibles et incompatibles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9" name="Rectangle 6">
            <a:extLst>
              <a:ext uri="{FF2B5EF4-FFF2-40B4-BE49-F238E27FC236}">
                <a16:creationId xmlns="" xmlns:a16="http://schemas.microsoft.com/office/drawing/2014/main" id="{C3613705-AF95-4618-9F0A-868A7C25A26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99829" tIns="899829" rIns="899829" bIns="899829" numCol="1" anchor="ctr" anchorCtr="0" compatLnSpc="1">
            <a:prstTxWarp prst="textNoShape">
              <a:avLst/>
            </a:prstTxWarp>
            <a:spAutoFit/>
          </a:bodyPr>
          <a:lstStyle/>
          <a:p>
            <a:endParaRPr lang="fr-FR"/>
          </a:p>
        </p:txBody>
      </p:sp>
      <p:sp>
        <p:nvSpPr>
          <p:cNvPr id="10" name="Rectangle 8">
            <a:extLst>
              <a:ext uri="{FF2B5EF4-FFF2-40B4-BE49-F238E27FC236}">
                <a16:creationId xmlns="" xmlns:a16="http://schemas.microsoft.com/office/drawing/2014/main" id="{C07C91BC-1264-465C-B94E-1A7FF6D0A42C}"/>
              </a:ext>
            </a:extLst>
          </p:cNvPr>
          <p:cNvSpPr>
            <a:spLocks noChangeArrowheads="1"/>
          </p:cNvSpPr>
          <p:nvPr/>
        </p:nvSpPr>
        <p:spPr bwMode="auto">
          <a:xfrm>
            <a:off x="1261410" y="764704"/>
            <a:ext cx="47507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FFFFFF"/>
                </a:solidFill>
                <a:effectLst/>
                <a:latin typeface="PF Din Text Comp Pro Thin" panose="02000000000000000000" pitchFamily="2" charset="0"/>
                <a:ea typeface="Calibri" panose="020F0502020204030204" pitchFamily="34" charset="0"/>
                <a:cs typeface="Times New Roman" panose="02020603050405020304" pitchFamily="18" charset="0"/>
              </a:rPr>
              <a:t>Partie</a:t>
            </a:r>
            <a:endParaRPr kumimoji="0" lang="fr-FR" altLang="fr-FR" sz="800" b="0" i="0" u="none" strike="noStrike" cap="none" normalizeH="0" baseline="0" dirty="0">
              <a:ln>
                <a:noFill/>
              </a:ln>
              <a:solidFill>
                <a:schemeClr val="tx1"/>
              </a:solidFill>
              <a:effectLst/>
            </a:endParaRPr>
          </a:p>
        </p:txBody>
      </p:sp>
      <p:sp>
        <p:nvSpPr>
          <p:cNvPr id="11" name="Rectangle 13">
            <a:extLst>
              <a:ext uri="{FF2B5EF4-FFF2-40B4-BE49-F238E27FC236}">
                <a16:creationId xmlns="" xmlns:a16="http://schemas.microsoft.com/office/drawing/2014/main" id="{981CC555-0250-433D-A423-FA10566FE463}"/>
              </a:ext>
            </a:extLst>
          </p:cNvPr>
          <p:cNvSpPr>
            <a:spLocks noChangeArrowheads="1"/>
          </p:cNvSpPr>
          <p:nvPr/>
        </p:nvSpPr>
        <p:spPr bwMode="auto">
          <a:xfrm>
            <a:off x="0" y="914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3600" b="0" i="0" u="none" strike="noStrike" cap="none" normalizeH="0" baseline="0">
              <a:ln>
                <a:noFill/>
              </a:ln>
              <a:solidFill>
                <a:srgbClr val="4472C4"/>
              </a:solidFill>
              <a:effectLst/>
              <a:latin typeface="PF Din Text Comp Pro Thin" panose="02000000000000000000" pitchFamily="2"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3600" b="0" i="0" u="none" strike="noStrike" cap="none" normalizeH="0" baseline="0">
                <a:ln>
                  <a:noFill/>
                </a:ln>
                <a:solidFill>
                  <a:srgbClr val="4472C4"/>
                </a:solidFill>
                <a:effectLst/>
                <a:latin typeface="PF Din Text Comp Pro Thin" panose="02000000000000000000" pitchFamily="2" charset="0"/>
                <a:ea typeface="Calibri" panose="020F0502020204030204" pitchFamily="34" charset="0"/>
                <a:cs typeface="Times New Roman" panose="02020603050405020304" pitchFamily="18" charset="0"/>
              </a:rPr>
              <a:t/>
            </a:r>
            <a:br>
              <a:rPr kumimoji="0" lang="fr-FR" altLang="fr-FR" sz="3600" b="0" i="0" u="none" strike="noStrike" cap="none" normalizeH="0" baseline="0">
                <a:ln>
                  <a:noFill/>
                </a:ln>
                <a:solidFill>
                  <a:srgbClr val="4472C4"/>
                </a:solidFill>
                <a:effectLst/>
                <a:latin typeface="PF Din Text Comp Pro Thin" panose="02000000000000000000" pitchFamily="2" charset="0"/>
                <a:ea typeface="Calibri" panose="020F0502020204030204" pitchFamily="34" charset="0"/>
                <a:cs typeface="Times New Roman" panose="02020603050405020304" pitchFamily="18" charset="0"/>
              </a:rPr>
            </a:b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Text Box 1">
            <a:extLst>
              <a:ext uri="{FF2B5EF4-FFF2-40B4-BE49-F238E27FC236}">
                <a16:creationId xmlns="" xmlns:a16="http://schemas.microsoft.com/office/drawing/2014/main" id="{E01D3037-C8BE-478C-B0AE-6803385A6316}"/>
              </a:ext>
            </a:extLst>
          </p:cNvPr>
          <p:cNvSpPr txBox="1">
            <a:spLocks noChangeArrowheads="1"/>
          </p:cNvSpPr>
          <p:nvPr/>
        </p:nvSpPr>
        <p:spPr bwMode="auto">
          <a:xfrm>
            <a:off x="1547664" y="3520911"/>
            <a:ext cx="695255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982663" lvl="0" indent="-982663" eaLnBrk="0" fontAlgn="base" hangingPunct="0">
              <a:spcBef>
                <a:spcPct val="0"/>
              </a:spcBef>
              <a:spcAft>
                <a:spcPct val="0"/>
              </a:spcAft>
            </a:pPr>
            <a:r>
              <a:rPr kumimoji="0" lang="fr-FR" altLang="fr-FR" sz="2800" b="0" i="0" u="none" strike="noStrike" cap="none" normalizeH="0" baseline="0" dirty="0">
                <a:ln>
                  <a:noFill/>
                </a:ln>
                <a:solidFill>
                  <a:srgbClr val="FFFFFF"/>
                </a:solidFill>
                <a:effectLst/>
                <a:latin typeface="PF Din Text Comp Pro Thin" panose="02000000000000000000" pitchFamily="2" charset="0"/>
                <a:ea typeface="Calibri" panose="020F0502020204030204" pitchFamily="34" charset="0"/>
                <a:cs typeface="Times New Roman" panose="02020603050405020304" pitchFamily="18" charset="0"/>
              </a:rPr>
              <a:t>3 </a:t>
            </a:r>
            <a:r>
              <a:rPr lang="fr-FR" altLang="fr-FR" sz="2800" dirty="0">
                <a:solidFill>
                  <a:srgbClr val="4472C4"/>
                </a:solidFill>
                <a:latin typeface="PF Din Text Comp Pro Thin" panose="02000000000000000000" pitchFamily="2" charset="0"/>
                <a:ea typeface="Calibri" panose="020F0502020204030204" pitchFamily="34" charset="0"/>
                <a:cs typeface="Times New Roman" panose="02020603050405020304" pitchFamily="18" charset="0"/>
              </a:rPr>
              <a:t>          Alerte de la COBAC par les commissaires aux comptes</a:t>
            </a:r>
          </a:p>
        </p:txBody>
      </p:sp>
    </p:spTree>
    <p:extLst>
      <p:ext uri="{BB962C8B-B14F-4D97-AF65-F5344CB8AC3E}">
        <p14:creationId xmlns:p14="http://schemas.microsoft.com/office/powerpoint/2010/main" val="1997750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276413" y="1110106"/>
            <a:ext cx="8616067"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2.1 Préambule</a:t>
            </a:r>
            <a:endParaRPr lang="fr-FR" sz="1800" b="1" dirty="0">
              <a:solidFill>
                <a:schemeClr val="bg1"/>
              </a:solidFill>
              <a:latin typeface="Verdana" pitchFamily="34" charset="0"/>
            </a:endParaRPr>
          </a:p>
        </p:txBody>
      </p:sp>
      <p:sp>
        <p:nvSpPr>
          <p:cNvPr id="6" name="Rectangle 5"/>
          <p:cNvSpPr/>
          <p:nvPr/>
        </p:nvSpPr>
        <p:spPr>
          <a:xfrm>
            <a:off x="229816" y="1621249"/>
            <a:ext cx="8662664" cy="2631490"/>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Dans le secteur de la microfinance, les activités compatibles avec le mandat de commissaire aux comptes sont encadrées par l’instruction COBAC EMF 1-2017/01 relative à la compatibilité de certaines activités avec le mandat de commissaire aux comptes d’un établissement de microfinance.</a:t>
            </a:r>
          </a:p>
          <a:p>
            <a:pPr algn="just"/>
            <a:endParaRPr lang="fr-FR" sz="1500" dirty="0">
              <a:latin typeface="Verdana" panose="020B0604030504040204" pitchFamily="34" charset="0"/>
              <a:ea typeface="Verdana" panose="020B0604030504040204" pitchFamily="34" charset="0"/>
              <a:cs typeface="Verdana" panose="020B0604030504040204" pitchFamily="34" charset="0"/>
            </a:endParaRPr>
          </a:p>
          <a:p>
            <a:pPr algn="just"/>
            <a:r>
              <a:rPr lang="fr-FR" sz="1500" dirty="0">
                <a:latin typeface="Verdana" panose="020B0604030504040204" pitchFamily="34" charset="0"/>
                <a:ea typeface="Verdana" panose="020B0604030504040204" pitchFamily="34" charset="0"/>
                <a:cs typeface="Verdana" panose="020B0604030504040204" pitchFamily="34" charset="0"/>
              </a:rPr>
              <a:t>Cette instruction précise que les commissaires aux comptes ne peuvent exercer, au sein des établissements pour lesquels ils ont été agréés, aucune mission autre que celle mentionnée aux articles 710 à 717 de l'Acte uniforme révisé OHADA relatif au droit des sociétés commerciales et du groupement d'intérêt économique du 30 janvier 2014. Les incompatibilités et interdictions sont énumérées aux articles 378 et 697 à 700 du même document.</a:t>
            </a:r>
          </a:p>
        </p:txBody>
      </p:sp>
      <p:sp>
        <p:nvSpPr>
          <p:cNvPr id="7" name="Rectangle 6"/>
          <p:cNvSpPr/>
          <p:nvPr/>
        </p:nvSpPr>
        <p:spPr>
          <a:xfrm>
            <a:off x="229816" y="4429561"/>
            <a:ext cx="8662664" cy="101566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fr-FR" sz="1500" b="1" dirty="0">
                <a:latin typeface="Verdana" panose="020B0604030504040204" pitchFamily="34" charset="0"/>
                <a:ea typeface="Verdana" panose="020B0604030504040204" pitchFamily="34" charset="0"/>
                <a:cs typeface="Verdana" panose="020B0604030504040204" pitchFamily="34" charset="0"/>
              </a:rPr>
              <a:t>Ainsi donc, les activités qui constituent une immixtion dans la gestion, ou sont de nature à altérer l’indépendance requise pour exprimer une opinion sur la régularité et la sincérité des états financiers de synthèse sont incompatibles avec les activités de commissaire aux comptes.</a:t>
            </a: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344850"/>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2. Activités compatibles et incompatibles</a:t>
            </a:r>
          </a:p>
        </p:txBody>
      </p:sp>
    </p:spTree>
    <p:extLst>
      <p:ext uri="{BB962C8B-B14F-4D97-AF65-F5344CB8AC3E}">
        <p14:creationId xmlns:p14="http://schemas.microsoft.com/office/powerpoint/2010/main" val="2468776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276413" y="1110107"/>
            <a:ext cx="8616067" cy="342826"/>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2.2 Activités incompatibles</a:t>
            </a:r>
            <a:endParaRPr lang="fr-FR" sz="1800" b="1" dirty="0">
              <a:solidFill>
                <a:schemeClr val="bg1"/>
              </a:solidFill>
              <a:latin typeface="Verdana" pitchFamily="34" charset="0"/>
            </a:endParaRPr>
          </a:p>
        </p:txBody>
      </p:sp>
      <p:sp>
        <p:nvSpPr>
          <p:cNvPr id="6" name="Rectangle 5"/>
          <p:cNvSpPr/>
          <p:nvPr/>
        </p:nvSpPr>
        <p:spPr>
          <a:xfrm>
            <a:off x="229816" y="1621249"/>
            <a:ext cx="8662664" cy="784830"/>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L’article 2 de l’instruction COBAC EMF 1-2017/01 précise que, sont </a:t>
            </a:r>
            <a:r>
              <a:rPr lang="fr-FR" sz="1500" dirty="0" smtClean="0">
                <a:latin typeface="Verdana" panose="020B0604030504040204" pitchFamily="34" charset="0"/>
                <a:ea typeface="Verdana" panose="020B0604030504040204" pitchFamily="34" charset="0"/>
                <a:cs typeface="Verdana" panose="020B0604030504040204" pitchFamily="34" charset="0"/>
              </a:rPr>
              <a:t>incompatibles </a:t>
            </a:r>
            <a:r>
              <a:rPr lang="fr-FR" sz="1500" dirty="0">
                <a:latin typeface="Verdana" panose="020B0604030504040204" pitchFamily="34" charset="0"/>
                <a:ea typeface="Verdana" panose="020B0604030504040204" pitchFamily="34" charset="0"/>
                <a:cs typeface="Verdana" panose="020B0604030504040204" pitchFamily="34" charset="0"/>
              </a:rPr>
              <a:t>avec l'exercice du mandat de commissaire aux comptes, les opérations suivantes, réalisées directement ou par personne interposée :</a:t>
            </a:r>
          </a:p>
        </p:txBody>
      </p:sp>
      <p:sp>
        <p:nvSpPr>
          <p:cNvPr id="7" name="Rectangle 6"/>
          <p:cNvSpPr/>
          <p:nvPr/>
        </p:nvSpPr>
        <p:spPr>
          <a:xfrm>
            <a:off x="1263252" y="2574395"/>
            <a:ext cx="3706602" cy="3539430"/>
          </a:xfrm>
          <a:prstGeom prst="rect">
            <a:avLst/>
          </a:prstGeom>
          <a:noFill/>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Wingdings" panose="05000000000000000000" pitchFamily="2" charset="2"/>
              <a:buChar char="q"/>
            </a:pPr>
            <a:r>
              <a:rPr lang="fr-FR" sz="1400" dirty="0">
                <a:latin typeface="Verdana" panose="020B0604030504040204" pitchFamily="34" charset="0"/>
                <a:ea typeface="Verdana" panose="020B0604030504040204" pitchFamily="34" charset="0"/>
                <a:cs typeface="Verdana" panose="020B0604030504040204" pitchFamily="34" charset="0"/>
              </a:rPr>
              <a:t>préparation des écritures comptables dans le cadre de la gestion courante de l’établissement </a:t>
            </a:r>
          </a:p>
          <a:p>
            <a:pPr marL="285750" indent="-285750">
              <a:buFont typeface="Wingdings" panose="05000000000000000000" pitchFamily="2" charset="2"/>
              <a:buChar char="q"/>
            </a:pPr>
            <a:r>
              <a:rPr lang="fr-FR" sz="1400" dirty="0">
                <a:latin typeface="Verdana" panose="020B0604030504040204" pitchFamily="34" charset="0"/>
                <a:ea typeface="Verdana" panose="020B0604030504040204" pitchFamily="34" charset="0"/>
                <a:cs typeface="Verdana" panose="020B0604030504040204" pitchFamily="34" charset="0"/>
              </a:rPr>
              <a:t>tenue des livres comptables ;</a:t>
            </a:r>
          </a:p>
          <a:p>
            <a:pPr marL="285750" indent="-285750">
              <a:buFont typeface="Wingdings" panose="05000000000000000000" pitchFamily="2" charset="2"/>
              <a:buChar char="q"/>
            </a:pPr>
            <a:r>
              <a:rPr lang="fr-FR" sz="1400" dirty="0">
                <a:latin typeface="Verdana" panose="020B0604030504040204" pitchFamily="34" charset="0"/>
                <a:ea typeface="Verdana" panose="020B0604030504040204" pitchFamily="34" charset="0"/>
                <a:cs typeface="Verdana" panose="020B0604030504040204" pitchFamily="34" charset="0"/>
              </a:rPr>
              <a:t>élaboration des états financiers ;</a:t>
            </a:r>
          </a:p>
          <a:p>
            <a:pPr marL="285750" indent="-285750">
              <a:buFont typeface="Wingdings" panose="05000000000000000000" pitchFamily="2" charset="2"/>
              <a:buChar char="q"/>
            </a:pPr>
            <a:r>
              <a:rPr lang="fr-FR" sz="1400" dirty="0">
                <a:latin typeface="Verdana" panose="020B0604030504040204" pitchFamily="34" charset="0"/>
                <a:ea typeface="Verdana" panose="020B0604030504040204" pitchFamily="34" charset="0"/>
                <a:cs typeface="Verdana" panose="020B0604030504040204" pitchFamily="34" charset="0"/>
              </a:rPr>
              <a:t>exécution des diligences relatives au contrôle interne, prescrites dans le règlement COBAC EMF 2017/06 ;</a:t>
            </a:r>
          </a:p>
          <a:p>
            <a:pPr marL="285750" indent="-285750">
              <a:buFont typeface="Wingdings" panose="05000000000000000000" pitchFamily="2" charset="2"/>
              <a:buChar char="q"/>
            </a:pPr>
            <a:r>
              <a:rPr lang="fr-FR" sz="1400" dirty="0">
                <a:latin typeface="Verdana" panose="020B0604030504040204" pitchFamily="34" charset="0"/>
                <a:ea typeface="Verdana" panose="020B0604030504040204" pitchFamily="34" charset="0"/>
                <a:cs typeface="Verdana" panose="020B0604030504040204" pitchFamily="34" charset="0"/>
              </a:rPr>
              <a:t>rédaction ou mise à jour des manuels de procédures mentionnés dans le règlement COBAC EMF 2017/06;</a:t>
            </a:r>
          </a:p>
          <a:p>
            <a:pPr marL="285750" indent="-285750">
              <a:buFont typeface="Wingdings" panose="05000000000000000000" pitchFamily="2" charset="2"/>
              <a:buChar char="q"/>
            </a:pPr>
            <a:r>
              <a:rPr lang="fr-FR" sz="1400" dirty="0">
                <a:latin typeface="Verdana" panose="020B0604030504040204" pitchFamily="34" charset="0"/>
                <a:ea typeface="Verdana" panose="020B0604030504040204" pitchFamily="34" charset="0"/>
                <a:cs typeface="Verdana" panose="020B0604030504040204" pitchFamily="34" charset="0"/>
              </a:rPr>
              <a:t>conception, mise en place et supervision du système d'information de l’établissement ;</a:t>
            </a:r>
          </a:p>
          <a:p>
            <a:pPr marL="285750" indent="-285750">
              <a:buFont typeface="Wingdings" panose="05000000000000000000" pitchFamily="2" charset="2"/>
              <a:buChar char="q"/>
            </a:pPr>
            <a:r>
              <a:rPr lang="fr-FR" sz="1400" dirty="0">
                <a:latin typeface="Verdana" panose="020B0604030504040204" pitchFamily="34" charset="0"/>
                <a:ea typeface="Verdana" panose="020B0604030504040204" pitchFamily="34" charset="0"/>
                <a:cs typeface="Verdana" panose="020B0604030504040204" pitchFamily="34" charset="0"/>
              </a:rPr>
              <a:t>rédaction des actes juridiques ;</a:t>
            </a: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344850"/>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2. Activités compatibles et incompatibles</a:t>
            </a:r>
          </a:p>
        </p:txBody>
      </p:sp>
      <p:sp>
        <p:nvSpPr>
          <p:cNvPr id="8" name="Rectangle 7">
            <a:extLst>
              <a:ext uri="{FF2B5EF4-FFF2-40B4-BE49-F238E27FC236}">
                <a16:creationId xmlns="" xmlns:a16="http://schemas.microsoft.com/office/drawing/2014/main" id="{820D2C55-CFC1-4E31-86FB-F12263DD9E60}"/>
              </a:ext>
            </a:extLst>
          </p:cNvPr>
          <p:cNvSpPr/>
          <p:nvPr/>
        </p:nvSpPr>
        <p:spPr>
          <a:xfrm>
            <a:off x="5185878" y="2574395"/>
            <a:ext cx="3706602" cy="3539430"/>
          </a:xfrm>
          <a:prstGeom prst="rect">
            <a:avLst/>
          </a:prstGeom>
          <a:noFill/>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Wingdings" panose="05000000000000000000" pitchFamily="2" charset="2"/>
              <a:buChar char="q"/>
            </a:pPr>
            <a:r>
              <a:rPr lang="fr-FR" sz="1400" dirty="0">
                <a:latin typeface="Verdana" panose="020B0604030504040204" pitchFamily="34" charset="0"/>
                <a:ea typeface="Verdana" panose="020B0604030504040204" pitchFamily="34" charset="0"/>
                <a:cs typeface="Verdana" panose="020B0604030504040204" pitchFamily="34" charset="0"/>
              </a:rPr>
              <a:t>détermination de la valeur des éléments du patrimoine ;</a:t>
            </a:r>
          </a:p>
          <a:p>
            <a:pPr marL="285750" indent="-285750">
              <a:buFont typeface="Wingdings" panose="05000000000000000000" pitchFamily="2" charset="2"/>
              <a:buChar char="q"/>
            </a:pPr>
            <a:r>
              <a:rPr lang="fr-FR" sz="1400" dirty="0">
                <a:latin typeface="Verdana" panose="020B0604030504040204" pitchFamily="34" charset="0"/>
                <a:ea typeface="Verdana" panose="020B0604030504040204" pitchFamily="34" charset="0"/>
                <a:cs typeface="Verdana" panose="020B0604030504040204" pitchFamily="34" charset="0"/>
              </a:rPr>
              <a:t>émission d'une opinion sur les projets d'acquisition de participations ou d'instruments financiers de toute nature ;</a:t>
            </a:r>
          </a:p>
          <a:p>
            <a:pPr marL="285750" indent="-285750">
              <a:buFont typeface="Wingdings" panose="05000000000000000000" pitchFamily="2" charset="2"/>
              <a:buChar char="q"/>
            </a:pPr>
            <a:r>
              <a:rPr lang="fr-FR" sz="1400" dirty="0">
                <a:latin typeface="Verdana" panose="020B0604030504040204" pitchFamily="34" charset="0"/>
                <a:ea typeface="Verdana" panose="020B0604030504040204" pitchFamily="34" charset="0"/>
                <a:cs typeface="Verdana" panose="020B0604030504040204" pitchFamily="34" charset="0"/>
              </a:rPr>
              <a:t>mise à disposition du personnel, quel que soit la forme du contrat;</a:t>
            </a:r>
          </a:p>
          <a:p>
            <a:pPr marL="285750" indent="-285750">
              <a:buFont typeface="Wingdings" panose="05000000000000000000" pitchFamily="2" charset="2"/>
              <a:buChar char="q"/>
            </a:pPr>
            <a:r>
              <a:rPr lang="fr-FR" sz="1400" dirty="0">
                <a:latin typeface="Verdana" panose="020B0604030504040204" pitchFamily="34" charset="0"/>
                <a:ea typeface="Verdana" panose="020B0604030504040204" pitchFamily="34" charset="0"/>
                <a:cs typeface="Verdana" panose="020B0604030504040204" pitchFamily="34" charset="0"/>
              </a:rPr>
              <a:t>gestion des ressources humaines (recherche, recrutement, négociation des contrats du personnel, etc.) ;</a:t>
            </a:r>
          </a:p>
          <a:p>
            <a:pPr marL="285750" indent="-285750">
              <a:buFont typeface="Wingdings" panose="05000000000000000000" pitchFamily="2" charset="2"/>
              <a:buChar char="q"/>
            </a:pPr>
            <a:r>
              <a:rPr lang="fr-FR" sz="1400" dirty="0">
                <a:latin typeface="Verdana" panose="020B0604030504040204" pitchFamily="34" charset="0"/>
                <a:ea typeface="Verdana" panose="020B0604030504040204" pitchFamily="34" charset="0"/>
                <a:cs typeface="Verdana" panose="020B0604030504040204" pitchFamily="34" charset="0"/>
              </a:rPr>
              <a:t>émission d'opinion dans des domaines ne relevant pas du champ couvert par la mission de commissaire aux comptes</a:t>
            </a:r>
          </a:p>
        </p:txBody>
      </p:sp>
      <p:cxnSp>
        <p:nvCxnSpPr>
          <p:cNvPr id="3" name="Connecteur droit 2">
            <a:extLst>
              <a:ext uri="{FF2B5EF4-FFF2-40B4-BE49-F238E27FC236}">
                <a16:creationId xmlns="" xmlns:a16="http://schemas.microsoft.com/office/drawing/2014/main" id="{D5844ACB-47AB-4093-A79D-0708049EB0A0}"/>
              </a:ext>
            </a:extLst>
          </p:cNvPr>
          <p:cNvCxnSpPr/>
          <p:nvPr/>
        </p:nvCxnSpPr>
        <p:spPr>
          <a:xfrm>
            <a:off x="4427984" y="2276872"/>
            <a:ext cx="2664296"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9" name="Connecteur droit 8">
            <a:extLst>
              <a:ext uri="{FF2B5EF4-FFF2-40B4-BE49-F238E27FC236}">
                <a16:creationId xmlns="" xmlns:a16="http://schemas.microsoft.com/office/drawing/2014/main" id="{594BCA2A-4CAF-439D-BB7E-16D0717D2F98}"/>
              </a:ext>
            </a:extLst>
          </p:cNvPr>
          <p:cNvCxnSpPr/>
          <p:nvPr/>
        </p:nvCxnSpPr>
        <p:spPr>
          <a:xfrm>
            <a:off x="7092280" y="2276872"/>
            <a:ext cx="0" cy="297523"/>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1" name="Connecteur droit 10">
            <a:extLst>
              <a:ext uri="{FF2B5EF4-FFF2-40B4-BE49-F238E27FC236}">
                <a16:creationId xmlns="" xmlns:a16="http://schemas.microsoft.com/office/drawing/2014/main" id="{27AD2E7C-599D-4D42-8940-42F5ABB15F9A}"/>
              </a:ext>
            </a:extLst>
          </p:cNvPr>
          <p:cNvCxnSpPr/>
          <p:nvPr/>
        </p:nvCxnSpPr>
        <p:spPr>
          <a:xfrm>
            <a:off x="3131840" y="2276872"/>
            <a:ext cx="0" cy="297523"/>
          </a:xfrm>
          <a:prstGeom prst="line">
            <a:avLst/>
          </a:prstGeom>
          <a:ln w="285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141056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276413" y="1023290"/>
            <a:ext cx="8616067"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2.2 Activités compatibles</a:t>
            </a:r>
            <a:endParaRPr lang="fr-FR" sz="1800" b="1" dirty="0">
              <a:solidFill>
                <a:schemeClr val="bg1"/>
              </a:solidFill>
              <a:latin typeface="Verdana" pitchFamily="34" charset="0"/>
            </a:endParaRPr>
          </a:p>
        </p:txBody>
      </p:sp>
      <p:sp>
        <p:nvSpPr>
          <p:cNvPr id="6" name="Rectangle 5"/>
          <p:cNvSpPr/>
          <p:nvPr/>
        </p:nvSpPr>
        <p:spPr>
          <a:xfrm>
            <a:off x="229816" y="1534433"/>
            <a:ext cx="8662664" cy="1246495"/>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L’article 3 de l’instruction COBAC EMF 1-2017/01 précise que ne sont pas incompatibles avec l'exercice du mandat de commissaire aux comptes dans un établissement de microfinance, les activités qui concourent, sans immixtion dans la gestion, à se forger une opinion sur la régularité et la sincérité des états financiers de synthèse. Il s'agit notamment des opérations suivantes : </a:t>
            </a: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258034"/>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2. Activités compatibles et incompatibles</a:t>
            </a:r>
          </a:p>
        </p:txBody>
      </p:sp>
      <p:sp>
        <p:nvSpPr>
          <p:cNvPr id="8" name="Zone de texte 2">
            <a:extLst>
              <a:ext uri="{FF2B5EF4-FFF2-40B4-BE49-F238E27FC236}">
                <a16:creationId xmlns="" xmlns:a16="http://schemas.microsoft.com/office/drawing/2014/main" id="{AC2175FE-650B-47FF-B5CF-B229B3C8148D}"/>
              </a:ext>
            </a:extLst>
          </p:cNvPr>
          <p:cNvSpPr txBox="1">
            <a:spLocks noChangeArrowheads="1"/>
          </p:cNvSpPr>
          <p:nvPr/>
        </p:nvSpPr>
        <p:spPr bwMode="auto">
          <a:xfrm>
            <a:off x="567630" y="2839804"/>
            <a:ext cx="2961005" cy="1618553"/>
          </a:xfrm>
          <a:prstGeom prst="ellipse">
            <a:avLst/>
          </a:prstGeom>
          <a:solidFill>
            <a:schemeClr val="bg1">
              <a:lumMod val="95000"/>
            </a:schemeClr>
          </a:solidFill>
          <a:ln w="9525">
            <a:noFill/>
            <a:miter lim="800000"/>
            <a:headEnd/>
            <a:tailEnd/>
          </a:ln>
        </p:spPr>
        <p:txBody>
          <a:bodyPr rot="0" vert="horz" wrap="square" lIns="91440" tIns="45720" rIns="91440" bIns="45720" anchor="t" anchorCtr="0">
            <a:spAutoFit/>
          </a:bodyPr>
          <a:lstStyle/>
          <a:p>
            <a:pPr algn="ctr">
              <a:lnSpc>
                <a:spcPct val="107000"/>
              </a:lnSpc>
              <a:spcAft>
                <a:spcPts val="800"/>
              </a:spcAft>
            </a:pPr>
            <a:r>
              <a:rPr lang="fr-FR" sz="1300" dirty="0">
                <a:solidFill>
                  <a:srgbClr val="4472C4"/>
                </a:solidFill>
                <a:effectLst/>
                <a:latin typeface="Verdana" panose="020B0604030504040204" pitchFamily="34" charset="0"/>
                <a:ea typeface="Calibri" panose="020F0502020204030204" pitchFamily="34" charset="0"/>
                <a:cs typeface="Times New Roman" panose="02020603050405020304" pitchFamily="18" charset="0"/>
              </a:rPr>
              <a:t>Émission d’avis sur les modalités de comptabilisation des opérations de l'établissement</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Zone de texte 2">
            <a:extLst>
              <a:ext uri="{FF2B5EF4-FFF2-40B4-BE49-F238E27FC236}">
                <a16:creationId xmlns="" xmlns:a16="http://schemas.microsoft.com/office/drawing/2014/main" id="{FCD8AD72-0FE4-4E60-8B83-B1AE406F55F5}"/>
              </a:ext>
            </a:extLst>
          </p:cNvPr>
          <p:cNvSpPr txBox="1">
            <a:spLocks noChangeArrowheads="1"/>
          </p:cNvSpPr>
          <p:nvPr/>
        </p:nvSpPr>
        <p:spPr bwMode="auto">
          <a:xfrm>
            <a:off x="3011110" y="2867744"/>
            <a:ext cx="3193415" cy="1618553"/>
          </a:xfrm>
          <a:prstGeom prst="ellipse">
            <a:avLst/>
          </a:prstGeom>
          <a:solidFill>
            <a:schemeClr val="accent4">
              <a:lumMod val="20000"/>
              <a:lumOff val="80000"/>
            </a:schemeClr>
          </a:solidFill>
          <a:ln w="9525">
            <a:noFill/>
            <a:miter lim="800000"/>
            <a:headEnd/>
            <a:tailEnd/>
          </a:ln>
        </p:spPr>
        <p:txBody>
          <a:bodyPr rot="0" vert="horz" wrap="square" lIns="91440" tIns="45720" rIns="91440" bIns="45720" anchor="t" anchorCtr="0">
            <a:spAutoFit/>
          </a:bodyPr>
          <a:lstStyle/>
          <a:p>
            <a:pPr algn="ctr">
              <a:lnSpc>
                <a:spcPct val="107000"/>
              </a:lnSpc>
              <a:spcAft>
                <a:spcPts val="800"/>
              </a:spcAft>
            </a:pPr>
            <a:r>
              <a:rPr lang="fr-FR" sz="1300">
                <a:solidFill>
                  <a:srgbClr val="ED7D31"/>
                </a:solidFill>
                <a:effectLst/>
                <a:latin typeface="Verdana" panose="020B0604030504040204" pitchFamily="34" charset="0"/>
                <a:ea typeface="Calibri" panose="020F0502020204030204" pitchFamily="34" charset="0"/>
                <a:cs typeface="Times New Roman" panose="02020603050405020304" pitchFamily="18" charset="0"/>
              </a:rPr>
              <a:t>Émission d’avis sur les méthodes d'évaluation des éléments du patrimoine de l’établissement </a:t>
            </a:r>
            <a:endParaRPr lang="fr-FR" sz="13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Zone de texte 2">
            <a:extLst>
              <a:ext uri="{FF2B5EF4-FFF2-40B4-BE49-F238E27FC236}">
                <a16:creationId xmlns="" xmlns:a16="http://schemas.microsoft.com/office/drawing/2014/main" id="{F67E2F51-A1C2-4C29-A4B1-3DF0053D949C}"/>
              </a:ext>
            </a:extLst>
          </p:cNvPr>
          <p:cNvSpPr txBox="1">
            <a:spLocks noChangeArrowheads="1"/>
          </p:cNvSpPr>
          <p:nvPr/>
        </p:nvSpPr>
        <p:spPr bwMode="auto">
          <a:xfrm>
            <a:off x="5699065" y="3003634"/>
            <a:ext cx="3193415" cy="1317582"/>
          </a:xfrm>
          <a:prstGeom prst="ellipse">
            <a:avLst/>
          </a:prstGeom>
          <a:solidFill>
            <a:srgbClr val="FF0000"/>
          </a:solidFill>
          <a:ln w="9525">
            <a:noFill/>
            <a:miter lim="800000"/>
            <a:headEnd/>
            <a:tailEnd/>
          </a:ln>
        </p:spPr>
        <p:txBody>
          <a:bodyPr rot="0" vert="horz" wrap="square" lIns="91440" tIns="45720" rIns="91440" bIns="45720" anchor="t" anchorCtr="0">
            <a:spAutoFit/>
          </a:bodyPr>
          <a:lstStyle/>
          <a:p>
            <a:pPr algn="ctr">
              <a:lnSpc>
                <a:spcPct val="107000"/>
              </a:lnSpc>
              <a:spcAft>
                <a:spcPts val="800"/>
              </a:spcAft>
            </a:pPr>
            <a:r>
              <a:rPr lang="fr-FR" sz="1300"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Assistance pour l’élaboration des déclarations fiscales de l'établissement</a:t>
            </a:r>
            <a:endParaRPr lang="fr-FR" sz="13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Zone de texte 2">
            <a:extLst>
              <a:ext uri="{FF2B5EF4-FFF2-40B4-BE49-F238E27FC236}">
                <a16:creationId xmlns="" xmlns:a16="http://schemas.microsoft.com/office/drawing/2014/main" id="{CE3FA64C-FB3A-4C04-ABAC-373875F14ED8}"/>
              </a:ext>
            </a:extLst>
          </p:cNvPr>
          <p:cNvSpPr txBox="1">
            <a:spLocks noChangeArrowheads="1"/>
          </p:cNvSpPr>
          <p:nvPr/>
        </p:nvSpPr>
        <p:spPr bwMode="auto">
          <a:xfrm>
            <a:off x="260172" y="4355549"/>
            <a:ext cx="3193415" cy="1618553"/>
          </a:xfrm>
          <a:prstGeom prst="ellipse">
            <a:avLst/>
          </a:prstGeom>
          <a:solidFill>
            <a:srgbClr val="FF0000"/>
          </a:solidFill>
          <a:ln w="9525">
            <a:noFill/>
            <a:miter lim="800000"/>
            <a:headEnd/>
            <a:tailEnd/>
          </a:ln>
        </p:spPr>
        <p:txBody>
          <a:bodyPr rot="0" vert="horz" wrap="square" lIns="91440" tIns="45720" rIns="91440" bIns="45720" anchor="t" anchorCtr="0">
            <a:spAutoFit/>
          </a:bodyPr>
          <a:lstStyle/>
          <a:p>
            <a:pPr algn="ctr">
              <a:lnSpc>
                <a:spcPct val="107000"/>
              </a:lnSpc>
              <a:spcAft>
                <a:spcPts val="800"/>
              </a:spcAft>
            </a:pPr>
            <a:r>
              <a:rPr lang="fr-FR" sz="130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Assistance ou représentation de l’établissement dans ses relations avec l'administration fiscale</a:t>
            </a:r>
            <a:endParaRPr lang="fr-FR" sz="13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Zone de texte 2">
            <a:extLst>
              <a:ext uri="{FF2B5EF4-FFF2-40B4-BE49-F238E27FC236}">
                <a16:creationId xmlns="" xmlns:a16="http://schemas.microsoft.com/office/drawing/2014/main" id="{42CC2383-453D-4832-88CF-0E78BCB5806D}"/>
              </a:ext>
            </a:extLst>
          </p:cNvPr>
          <p:cNvSpPr txBox="1">
            <a:spLocks noChangeArrowheads="1"/>
          </p:cNvSpPr>
          <p:nvPr/>
        </p:nvSpPr>
        <p:spPr bwMode="auto">
          <a:xfrm>
            <a:off x="2985234" y="4396189"/>
            <a:ext cx="3602990" cy="1618553"/>
          </a:xfrm>
          <a:prstGeom prst="ellipse">
            <a:avLst/>
          </a:prstGeom>
          <a:solidFill>
            <a:schemeClr val="accent1">
              <a:lumMod val="20000"/>
              <a:lumOff val="80000"/>
            </a:schemeClr>
          </a:solidFill>
          <a:ln w="9525">
            <a:noFill/>
            <a:miter lim="800000"/>
            <a:headEnd/>
            <a:tailEnd/>
          </a:ln>
        </p:spPr>
        <p:txBody>
          <a:bodyPr rot="0" vert="horz" wrap="square" lIns="91440" tIns="45720" rIns="91440" bIns="45720" anchor="t" anchorCtr="0">
            <a:spAutoFit/>
          </a:bodyPr>
          <a:lstStyle/>
          <a:p>
            <a:pPr algn="ctr">
              <a:lnSpc>
                <a:spcPct val="107000"/>
              </a:lnSpc>
              <a:spcAft>
                <a:spcPts val="800"/>
              </a:spcAft>
            </a:pPr>
            <a:r>
              <a:rPr lang="fr-FR" sz="1300">
                <a:solidFill>
                  <a:srgbClr val="4472C4"/>
                </a:solidFill>
                <a:effectLst/>
                <a:latin typeface="Verdana" panose="020B0604030504040204" pitchFamily="34" charset="0"/>
                <a:ea typeface="Calibri" panose="020F0502020204030204" pitchFamily="34" charset="0"/>
                <a:cs typeface="Times New Roman" panose="02020603050405020304" pitchFamily="18" charset="0"/>
              </a:rPr>
              <a:t>Évaluation du système d’information et du système de contrôle interne de l'établissement et de ses filiales</a:t>
            </a:r>
            <a:endParaRPr lang="fr-FR" sz="13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Zone de texte 2">
            <a:extLst>
              <a:ext uri="{FF2B5EF4-FFF2-40B4-BE49-F238E27FC236}">
                <a16:creationId xmlns="" xmlns:a16="http://schemas.microsoft.com/office/drawing/2014/main" id="{97C9C628-0477-466E-B03D-A40A178B49AA}"/>
              </a:ext>
            </a:extLst>
          </p:cNvPr>
          <p:cNvSpPr txBox="1">
            <a:spLocks noChangeArrowheads="1"/>
          </p:cNvSpPr>
          <p:nvPr/>
        </p:nvSpPr>
        <p:spPr bwMode="auto">
          <a:xfrm>
            <a:off x="5785867" y="4396189"/>
            <a:ext cx="3068320" cy="1618553"/>
          </a:xfrm>
          <a:prstGeom prst="ellipse">
            <a:avLst/>
          </a:prstGeom>
          <a:solidFill>
            <a:schemeClr val="bg2">
              <a:lumMod val="90000"/>
            </a:schemeClr>
          </a:solidFill>
          <a:ln w="9525">
            <a:noFill/>
            <a:miter lim="800000"/>
            <a:headEnd/>
            <a:tailEnd/>
          </a:ln>
        </p:spPr>
        <p:txBody>
          <a:bodyPr rot="0" vert="horz" wrap="square" lIns="91440" tIns="45720" rIns="91440" bIns="45720" anchor="t" anchorCtr="0">
            <a:spAutoFit/>
          </a:bodyPr>
          <a:lstStyle/>
          <a:p>
            <a:pPr algn="ctr">
              <a:lnSpc>
                <a:spcPct val="107000"/>
              </a:lnSpc>
              <a:spcAft>
                <a:spcPts val="800"/>
              </a:spcAft>
            </a:pPr>
            <a:r>
              <a:rPr lang="fr-FR" sz="1300">
                <a:solidFill>
                  <a:srgbClr val="FFFFFF"/>
                </a:solidFill>
                <a:effectLst/>
                <a:latin typeface="Verdana" panose="020B0604030504040204" pitchFamily="34" charset="0"/>
                <a:ea typeface="Calibri" panose="020F0502020204030204" pitchFamily="34" charset="0"/>
                <a:cs typeface="Times New Roman" panose="02020603050405020304" pitchFamily="18" charset="0"/>
              </a:rPr>
              <a:t>Émission d'avis sur la conformité avec les lois et règlements en vigueur de certains actes juridiques</a:t>
            </a:r>
            <a:endParaRPr lang="fr-FR" sz="13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72457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9816" y="1124744"/>
            <a:ext cx="8662664" cy="1477328"/>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Plus d’une décennie après l’entrée en vigueur de des textes de 2002, les résultats des différentes enquêtes sur place diligentées par la COBAC auprès des établissements de microfinance ont permis de mettre en exergue diverses faiblesses du dispositif réglementaire de 2002. C’est le cas, notamment de l’organisation de l’activité, des formes juridiques associées à chaque catégorie d’EMF, des modalités de modifications de situation juridique, et des normes prudentielles</a:t>
            </a:r>
          </a:p>
        </p:txBody>
      </p:sp>
      <p:sp>
        <p:nvSpPr>
          <p:cNvPr id="7" name="Rectangle 6"/>
          <p:cNvSpPr/>
          <p:nvPr/>
        </p:nvSpPr>
        <p:spPr>
          <a:xfrm>
            <a:off x="229816" y="4399944"/>
            <a:ext cx="8662664" cy="1477328"/>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fr-FR" sz="1500" b="1" dirty="0">
                <a:latin typeface="Verdana" panose="020B0604030504040204" pitchFamily="34" charset="0"/>
                <a:ea typeface="Verdana" panose="020B0604030504040204" pitchFamily="34" charset="0"/>
                <a:cs typeface="Verdana" panose="020B0604030504040204" pitchFamily="34" charset="0"/>
              </a:rPr>
              <a:t>Le règlement COBAC EMF-2017/11 relatif aux diligences des commissaires aux comptes dans les établissements de microfinance et l’instruction COBAC EMF I-2017/01 relative à la compatibilité de certaines activités avec le mandat de commissaire aux comptes d’un établissement de microfinance font partie du nouveau corpus règlementaire. Notre présentation sera effectuée sur la base de ces nouveaux règlements.</a:t>
            </a: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344850"/>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Introduction</a:t>
            </a:r>
          </a:p>
        </p:txBody>
      </p:sp>
      <p:sp>
        <p:nvSpPr>
          <p:cNvPr id="8" name="Rectangle 7">
            <a:extLst>
              <a:ext uri="{FF2B5EF4-FFF2-40B4-BE49-F238E27FC236}">
                <a16:creationId xmlns="" xmlns:a16="http://schemas.microsoft.com/office/drawing/2014/main" id="{E553CB33-8723-4778-85BB-0735282F3FCA}"/>
              </a:ext>
            </a:extLst>
          </p:cNvPr>
          <p:cNvSpPr/>
          <p:nvPr/>
        </p:nvSpPr>
        <p:spPr>
          <a:xfrm>
            <a:off x="240668" y="2743760"/>
            <a:ext cx="8662664" cy="1477328"/>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Fort de ce constat, le Secrétariat Général de la COBAC a décidé de proposer une évolution du corpus règlementaire de 2002, à la lumière des enjeux actuels du secteur. Les travaux de la COBAC ont donné lieu à l’adoption par le Comité Ministériel de l’UMAC le 27 septembre 2017 du règlement n°01/17/CEMAC/UMAC/COBAC relatif aux conditions d’exercice et de contrôle de l’activité de microfinance dans la CEMAC, complété par des règlements et une instruction COBAC d’application. </a:t>
            </a:r>
          </a:p>
        </p:txBody>
      </p:sp>
    </p:spTree>
    <p:extLst>
      <p:ext uri="{BB962C8B-B14F-4D97-AF65-F5344CB8AC3E}">
        <p14:creationId xmlns:p14="http://schemas.microsoft.com/office/powerpoint/2010/main" val="983790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276413" y="1023290"/>
            <a:ext cx="8616067"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2.3 Conclusion</a:t>
            </a:r>
            <a:endParaRPr lang="fr-FR" sz="1800" b="1" dirty="0">
              <a:solidFill>
                <a:schemeClr val="bg1"/>
              </a:solidFill>
              <a:latin typeface="Verdana" pitchFamily="34" charset="0"/>
            </a:endParaRPr>
          </a:p>
        </p:txBody>
      </p:sp>
      <p:sp>
        <p:nvSpPr>
          <p:cNvPr id="6" name="Rectangle 5"/>
          <p:cNvSpPr/>
          <p:nvPr/>
        </p:nvSpPr>
        <p:spPr>
          <a:xfrm>
            <a:off x="229816" y="1534433"/>
            <a:ext cx="8662664" cy="1938992"/>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En tout état de cause, il convient de rappeler le principe qui est que pour tout commissaire aux comptes, </a:t>
            </a:r>
            <a:r>
              <a:rPr lang="fr-FR" sz="1500" b="1" dirty="0">
                <a:latin typeface="Verdana" panose="020B0604030504040204" pitchFamily="34" charset="0"/>
                <a:ea typeface="Verdana" panose="020B0604030504040204" pitchFamily="34" charset="0"/>
                <a:cs typeface="Verdana" panose="020B0604030504040204" pitchFamily="34" charset="0"/>
              </a:rPr>
              <a:t>toutes les prestations rendues au sein des établissements pour lesquels ils ont été agréés, ne peuvent contrevenir de quelque manière que ce soit au Code de déontologie et en particulier à ses dispositions relatives à l’indépendance du commissaire aux comptes. </a:t>
            </a:r>
            <a:r>
              <a:rPr lang="fr-FR" sz="1500" dirty="0">
                <a:latin typeface="Verdana" panose="020B0604030504040204" pitchFamily="34" charset="0"/>
                <a:ea typeface="Verdana" panose="020B0604030504040204" pitchFamily="34" charset="0"/>
                <a:cs typeface="Verdana" panose="020B0604030504040204" pitchFamily="34" charset="0"/>
              </a:rPr>
              <a:t>Le commissaire aux comptes doit donc rester dans son rôle qui consiste fondamentalement à émettre une opinion, ou un avis, et ne dérive pas vers une mission de « conseil » dans laquelle :</a:t>
            </a: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258034"/>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2. Activités compatibles et incompatibles</a:t>
            </a:r>
          </a:p>
        </p:txBody>
      </p:sp>
      <p:sp>
        <p:nvSpPr>
          <p:cNvPr id="2" name="Zone de texte 2">
            <a:extLst>
              <a:ext uri="{FF2B5EF4-FFF2-40B4-BE49-F238E27FC236}">
                <a16:creationId xmlns="" xmlns:a16="http://schemas.microsoft.com/office/drawing/2014/main" id="{C009C10B-6B43-41A0-B790-18C18A9C7F37}"/>
              </a:ext>
            </a:extLst>
          </p:cNvPr>
          <p:cNvSpPr txBox="1">
            <a:spLocks noChangeArrowheads="1"/>
          </p:cNvSpPr>
          <p:nvPr/>
        </p:nvSpPr>
        <p:spPr bwMode="auto">
          <a:xfrm>
            <a:off x="1328331" y="3957975"/>
            <a:ext cx="6604684" cy="1101020"/>
          </a:xfrm>
          <a:prstGeom prst="rect">
            <a:avLst/>
          </a:prstGeom>
          <a:solidFill>
            <a:srgbClr val="FFFFFF"/>
          </a:solidFill>
          <a:ln w="28575">
            <a:solidFill>
              <a:srgbClr val="4472C4"/>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600" b="0" i="0" u="none" strike="noStrike" cap="none" normalizeH="0" baseline="0" dirty="0">
                <a:ln>
                  <a:noFill/>
                </a:ln>
                <a:solidFill>
                  <a:schemeClr val="accent2"/>
                </a:solidFill>
                <a:effectLst/>
                <a:latin typeface="Verdana" panose="020B0604030504040204" pitchFamily="34" charset="0"/>
                <a:ea typeface="Verdana" panose="020B0604030504040204" pitchFamily="34" charset="0"/>
                <a:cs typeface="Verdana" panose="020B0604030504040204" pitchFamily="34" charset="0"/>
              </a:rPr>
              <a:t>Il produirait des données à la place de l’entité contrôlée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600" b="0" i="0" u="none" strike="noStrike" cap="none" normalizeH="0" baseline="0" dirty="0">
                <a:ln>
                  <a:noFill/>
                </a:ln>
                <a:solidFill>
                  <a:schemeClr val="accent2"/>
                </a:solidFill>
                <a:effectLst/>
                <a:latin typeface="Verdana" panose="020B0604030504040204" pitchFamily="34" charset="0"/>
                <a:ea typeface="Verdana" panose="020B0604030504040204" pitchFamily="34" charset="0"/>
                <a:cs typeface="Verdana" panose="020B0604030504040204" pitchFamily="34" charset="0"/>
              </a:rPr>
              <a:t>Il serait amené à défendre les intérêts de l’entité contrôlée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600" b="0" i="0" u="none" strike="noStrike" cap="none" normalizeH="0" baseline="0" dirty="0">
                <a:ln>
                  <a:noFill/>
                </a:ln>
                <a:solidFill>
                  <a:schemeClr val="accent2"/>
                </a:solidFill>
                <a:effectLst/>
                <a:latin typeface="Verdana" panose="020B0604030504040204" pitchFamily="34" charset="0"/>
                <a:ea typeface="Verdana" panose="020B0604030504040204" pitchFamily="34" charset="0"/>
                <a:cs typeface="Verdana" panose="020B0604030504040204" pitchFamily="34" charset="0"/>
              </a:rPr>
              <a:t>Il prendrait une part active dans le processus de prise de décision interne de cette entité.</a:t>
            </a:r>
          </a:p>
        </p:txBody>
      </p:sp>
      <p:cxnSp>
        <p:nvCxnSpPr>
          <p:cNvPr id="14" name="Connecteur droit 13">
            <a:extLst>
              <a:ext uri="{FF2B5EF4-FFF2-40B4-BE49-F238E27FC236}">
                <a16:creationId xmlns="" xmlns:a16="http://schemas.microsoft.com/office/drawing/2014/main" id="{54496EB8-468D-4641-9061-B5071887BE93}"/>
              </a:ext>
            </a:extLst>
          </p:cNvPr>
          <p:cNvCxnSpPr/>
          <p:nvPr/>
        </p:nvCxnSpPr>
        <p:spPr>
          <a:xfrm>
            <a:off x="768276" y="3621390"/>
            <a:ext cx="0" cy="88709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Connecteur droit 14">
            <a:extLst>
              <a:ext uri="{FF2B5EF4-FFF2-40B4-BE49-F238E27FC236}">
                <a16:creationId xmlns="" xmlns:a16="http://schemas.microsoft.com/office/drawing/2014/main" id="{0D080529-4EAD-4B06-B70C-99E89B4E138F}"/>
              </a:ext>
            </a:extLst>
          </p:cNvPr>
          <p:cNvCxnSpPr/>
          <p:nvPr/>
        </p:nvCxnSpPr>
        <p:spPr>
          <a:xfrm>
            <a:off x="755576" y="4509120"/>
            <a:ext cx="54546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Connecteur droit 16">
            <a:extLst>
              <a:ext uri="{FF2B5EF4-FFF2-40B4-BE49-F238E27FC236}">
                <a16:creationId xmlns="" xmlns:a16="http://schemas.microsoft.com/office/drawing/2014/main" id="{C02675C5-B203-46EE-86F1-956542560B7E}"/>
              </a:ext>
            </a:extLst>
          </p:cNvPr>
          <p:cNvCxnSpPr/>
          <p:nvPr/>
        </p:nvCxnSpPr>
        <p:spPr>
          <a:xfrm>
            <a:off x="468556" y="3594085"/>
            <a:ext cx="54546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 name="Rectangle 7">
            <a:extLst>
              <a:ext uri="{FF2B5EF4-FFF2-40B4-BE49-F238E27FC236}">
                <a16:creationId xmlns="" xmlns:a16="http://schemas.microsoft.com/office/drawing/2014/main" id="{C0720B0C-B9E4-458F-9075-590A8A44944E}"/>
              </a:ext>
            </a:extLst>
          </p:cNvPr>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30160966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 de texte 16">
            <a:extLst>
              <a:ext uri="{FF2B5EF4-FFF2-40B4-BE49-F238E27FC236}">
                <a16:creationId xmlns="" xmlns:a16="http://schemas.microsoft.com/office/drawing/2014/main" id="{E1121C28-7650-4CDD-ABE2-6A1E300EF704}"/>
              </a:ext>
            </a:extLst>
          </p:cNvPr>
          <p:cNvSpPr txBox="1">
            <a:spLocks noChangeArrowheads="1"/>
          </p:cNvSpPr>
          <p:nvPr/>
        </p:nvSpPr>
        <p:spPr bwMode="auto">
          <a:xfrm>
            <a:off x="0" y="0"/>
            <a:ext cx="9144000" cy="6858000"/>
          </a:xfrm>
          <a:prstGeom prst="rect">
            <a:avLst/>
          </a:prstGeom>
          <a:solidFill>
            <a:schemeClr val="bg1"/>
          </a:solidFill>
          <a:ln w="9525">
            <a:noFill/>
            <a:miter lim="800000"/>
            <a:headEnd/>
            <a:tailEnd/>
          </a:ln>
        </p:spPr>
        <p:txBody>
          <a:bodyPr rot="0" vert="horz" wrap="square" lIns="91440" tIns="45720" rIns="91440" bIns="45720" anchor="t" anchorCtr="0">
            <a:noAutofit/>
          </a:bodyPr>
          <a:lstStyle/>
          <a:p>
            <a:pPr>
              <a:lnSpc>
                <a:spcPct val="107000"/>
              </a:lnSpc>
              <a:spcAft>
                <a:spcPts val="0"/>
              </a:spcAft>
            </a:pPr>
            <a:r>
              <a:rPr lang="fr-FR"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4" name="Zone de texte 16">
            <a:extLst>
              <a:ext uri="{FF2B5EF4-FFF2-40B4-BE49-F238E27FC236}">
                <a16:creationId xmlns="" xmlns:a16="http://schemas.microsoft.com/office/drawing/2014/main" id="{478FFBD1-903E-4DEE-A9E1-21C8EA454964}"/>
              </a:ext>
            </a:extLst>
          </p:cNvPr>
          <p:cNvSpPr txBox="1">
            <a:spLocks noChangeArrowheads="1"/>
          </p:cNvSpPr>
          <p:nvPr/>
        </p:nvSpPr>
        <p:spPr bwMode="auto">
          <a:xfrm>
            <a:off x="1115616" y="1905"/>
            <a:ext cx="1197610" cy="5060315"/>
          </a:xfrm>
          <a:prstGeom prst="rect">
            <a:avLst/>
          </a:prstGeom>
          <a:solidFill>
            <a:schemeClr val="accent1">
              <a:lumMod val="75000"/>
            </a:schemeClr>
          </a:solidFill>
          <a:ln w="9525">
            <a:noFill/>
            <a:miter lim="800000"/>
            <a:headEnd/>
            <a:tailEnd/>
          </a:ln>
        </p:spPr>
        <p:txBody>
          <a:bodyPr rot="0" vert="horz" wrap="square" lIns="91440" tIns="45720" rIns="91440" bIns="45720" anchor="t" anchorCtr="0">
            <a:noAutofit/>
          </a:bodyPr>
          <a:lstStyle/>
          <a:p>
            <a:pPr>
              <a:lnSpc>
                <a:spcPct val="107000"/>
              </a:lnSpc>
              <a:spcAft>
                <a:spcPts val="0"/>
              </a:spcAft>
            </a:pPr>
            <a:r>
              <a:rPr lang="fr-FR"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2" name="Zone de texte 2">
            <a:extLst>
              <a:ext uri="{FF2B5EF4-FFF2-40B4-BE49-F238E27FC236}">
                <a16:creationId xmlns="" xmlns:a16="http://schemas.microsoft.com/office/drawing/2014/main" id="{CDBD390A-8D4C-4059-9B26-02AA1062E787}"/>
              </a:ext>
            </a:extLst>
          </p:cNvPr>
          <p:cNvSpPr txBox="1">
            <a:spLocks noChangeArrowheads="1"/>
          </p:cNvSpPr>
          <p:nvPr/>
        </p:nvSpPr>
        <p:spPr bwMode="auto">
          <a:xfrm>
            <a:off x="1547664" y="1637899"/>
            <a:ext cx="695255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1077913" marR="0" lvl="0" indent="-1077913" algn="l" defTabSz="914400" rtl="0" eaLnBrk="0" fontAlgn="base" latinLnBrk="0" hangingPunct="0">
              <a:lnSpc>
                <a:spcPct val="100000"/>
              </a:lnSpc>
              <a:spcBef>
                <a:spcPct val="0"/>
              </a:spcBef>
              <a:spcAft>
                <a:spcPct val="0"/>
              </a:spcAft>
              <a:buClrTx/>
              <a:buSzTx/>
              <a:buFontTx/>
              <a:buNone/>
              <a:tabLst/>
            </a:pPr>
            <a:r>
              <a:rPr kumimoji="0" lang="fr-FR" altLang="fr-FR" sz="2800" b="0" i="0" u="none" strike="noStrike" cap="none" normalizeH="0" baseline="0" dirty="0">
                <a:ln>
                  <a:noFill/>
                </a:ln>
                <a:solidFill>
                  <a:srgbClr val="FFFFFF"/>
                </a:solidFill>
                <a:effectLst/>
                <a:latin typeface="PF Din Text Comp Pro Thin" panose="02000000000000000000" pitchFamily="2" charset="0"/>
                <a:ea typeface="Calibri" panose="020F0502020204030204" pitchFamily="34" charset="0"/>
                <a:cs typeface="Times New Roman" panose="02020603050405020304" pitchFamily="18" charset="0"/>
              </a:rPr>
              <a:t>1</a:t>
            </a:r>
            <a:r>
              <a:rPr kumimoji="0" lang="fr-FR" altLang="fr-FR" sz="2800" b="0" i="0" u="none" strike="noStrike" cap="none" normalizeH="0" baseline="0" dirty="0">
                <a:ln>
                  <a:noFill/>
                </a:ln>
                <a:solidFill>
                  <a:srgbClr val="4472C4"/>
                </a:solidFill>
                <a:effectLst/>
                <a:latin typeface="PF Din Text Comp Pro Thin" panose="02000000000000000000" pitchFamily="2" charset="0"/>
                <a:ea typeface="Calibri" panose="020F0502020204030204" pitchFamily="34" charset="0"/>
                <a:cs typeface="Times New Roman" panose="02020603050405020304" pitchFamily="18" charset="0"/>
              </a:rPr>
              <a:t>           Diligences des commissaires aux comptes dans les EMF</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 name="Text Box 3">
            <a:extLst>
              <a:ext uri="{FF2B5EF4-FFF2-40B4-BE49-F238E27FC236}">
                <a16:creationId xmlns="" xmlns:a16="http://schemas.microsoft.com/office/drawing/2014/main" id="{BECF3274-A631-4941-A5B7-8106FE890908}"/>
              </a:ext>
            </a:extLst>
          </p:cNvPr>
          <p:cNvSpPr txBox="1">
            <a:spLocks noChangeArrowheads="1"/>
          </p:cNvSpPr>
          <p:nvPr/>
        </p:nvSpPr>
        <p:spPr bwMode="auto">
          <a:xfrm>
            <a:off x="1384172" y="3083392"/>
            <a:ext cx="795338" cy="111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7200" b="1" i="0" u="none" strike="noStrike" cap="none" normalizeH="0" baseline="0" dirty="0" smtClean="0">
                <a:ln>
                  <a:noFill/>
                </a:ln>
                <a:solidFill>
                  <a:srgbClr val="FFFFFF"/>
                </a:solidFill>
                <a:effectLst/>
                <a:latin typeface="Verdana" panose="020B0604030504040204" pitchFamily="34" charset="0"/>
                <a:ea typeface="Calibri" panose="020F0502020204030204" pitchFamily="34" charset="0"/>
                <a:cs typeface="Times New Roman" panose="02020603050405020304" pitchFamily="18" charset="0"/>
              </a:rPr>
              <a:t>3</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5" name="Text Box 2">
            <a:extLst>
              <a:ext uri="{FF2B5EF4-FFF2-40B4-BE49-F238E27FC236}">
                <a16:creationId xmlns="" xmlns:a16="http://schemas.microsoft.com/office/drawing/2014/main" id="{B273C550-337D-4C3B-94FC-B9955273BA98}"/>
              </a:ext>
            </a:extLst>
          </p:cNvPr>
          <p:cNvSpPr txBox="1">
            <a:spLocks noChangeArrowheads="1"/>
          </p:cNvSpPr>
          <p:nvPr/>
        </p:nvSpPr>
        <p:spPr bwMode="auto">
          <a:xfrm>
            <a:off x="2426220" y="3284984"/>
            <a:ext cx="5818188" cy="97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800" b="1" i="0" u="none" strike="noStrike" cap="none" normalizeH="0" baseline="0" dirty="0">
                <a:ln>
                  <a:noFill/>
                </a:ln>
                <a:solidFill>
                  <a:srgbClr val="4472C4"/>
                </a:solidFill>
                <a:effectLst/>
                <a:latin typeface="Verdana" panose="020B0604030504040204" pitchFamily="34" charset="0"/>
                <a:ea typeface="Calibri" panose="020F0502020204030204" pitchFamily="34" charset="0"/>
                <a:cs typeface="Times New Roman" panose="02020603050405020304" pitchFamily="18" charset="0"/>
              </a:rPr>
              <a:t>Alerte de la COBAC par les commissaires aux comptes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8" name="Text Box 1">
            <a:extLst>
              <a:ext uri="{FF2B5EF4-FFF2-40B4-BE49-F238E27FC236}">
                <a16:creationId xmlns="" xmlns:a16="http://schemas.microsoft.com/office/drawing/2014/main" id="{3B4F7C13-B9FA-4B2A-8097-9B7064150B97}"/>
              </a:ext>
            </a:extLst>
          </p:cNvPr>
          <p:cNvSpPr txBox="1">
            <a:spLocks noChangeArrowheads="1"/>
          </p:cNvSpPr>
          <p:nvPr/>
        </p:nvSpPr>
        <p:spPr bwMode="auto">
          <a:xfrm>
            <a:off x="1547664" y="2529007"/>
            <a:ext cx="7200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800" b="0" i="0" u="none" strike="noStrike" cap="none" normalizeH="0" baseline="0" dirty="0">
                <a:ln>
                  <a:noFill/>
                </a:ln>
                <a:solidFill>
                  <a:srgbClr val="FFFFFF"/>
                </a:solidFill>
                <a:effectLst/>
                <a:latin typeface="PF Din Text Comp Pro Thin" panose="02000000000000000000" pitchFamily="2" charset="0"/>
                <a:ea typeface="Calibri" panose="020F0502020204030204" pitchFamily="34" charset="0"/>
                <a:cs typeface="Times New Roman" panose="02020603050405020304" pitchFamily="18" charset="0"/>
              </a:rPr>
              <a:t>2 </a:t>
            </a:r>
            <a:r>
              <a:rPr kumimoji="0" lang="fr-FR" altLang="fr-FR" sz="2800" b="0" i="0" u="none" strike="noStrike" cap="none" normalizeH="0" baseline="0" dirty="0">
                <a:ln>
                  <a:noFill/>
                </a:ln>
                <a:solidFill>
                  <a:srgbClr val="4472C4"/>
                </a:solidFill>
                <a:effectLst/>
                <a:latin typeface="PF Din Text Comp Pro Thin" panose="02000000000000000000" pitchFamily="2" charset="0"/>
                <a:ea typeface="Calibri" panose="020F0502020204030204" pitchFamily="34" charset="0"/>
                <a:cs typeface="Times New Roman" panose="02020603050405020304" pitchFamily="18" charset="0"/>
              </a:rPr>
              <a:t>          Activités compatibles et incompatibles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9" name="Rectangle 6">
            <a:extLst>
              <a:ext uri="{FF2B5EF4-FFF2-40B4-BE49-F238E27FC236}">
                <a16:creationId xmlns="" xmlns:a16="http://schemas.microsoft.com/office/drawing/2014/main" id="{C3613705-AF95-4618-9F0A-868A7C25A26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99829" tIns="899829" rIns="899829" bIns="899829" numCol="1" anchor="ctr" anchorCtr="0" compatLnSpc="1">
            <a:prstTxWarp prst="textNoShape">
              <a:avLst/>
            </a:prstTxWarp>
            <a:spAutoFit/>
          </a:bodyPr>
          <a:lstStyle/>
          <a:p>
            <a:endParaRPr lang="fr-FR"/>
          </a:p>
        </p:txBody>
      </p:sp>
      <p:sp>
        <p:nvSpPr>
          <p:cNvPr id="10" name="Rectangle 8">
            <a:extLst>
              <a:ext uri="{FF2B5EF4-FFF2-40B4-BE49-F238E27FC236}">
                <a16:creationId xmlns="" xmlns:a16="http://schemas.microsoft.com/office/drawing/2014/main" id="{C07C91BC-1264-465C-B94E-1A7FF6D0A42C}"/>
              </a:ext>
            </a:extLst>
          </p:cNvPr>
          <p:cNvSpPr>
            <a:spLocks noChangeArrowheads="1"/>
          </p:cNvSpPr>
          <p:nvPr/>
        </p:nvSpPr>
        <p:spPr bwMode="auto">
          <a:xfrm>
            <a:off x="1115616" y="764704"/>
            <a:ext cx="47507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FFFFFF"/>
                </a:solidFill>
                <a:effectLst/>
                <a:latin typeface="PF Din Text Comp Pro Thin" panose="02000000000000000000" pitchFamily="2" charset="0"/>
                <a:ea typeface="Calibri" panose="020F0502020204030204" pitchFamily="34" charset="0"/>
                <a:cs typeface="Times New Roman" panose="02020603050405020304" pitchFamily="18" charset="0"/>
              </a:rPr>
              <a:t>Partie</a:t>
            </a:r>
            <a:endParaRPr kumimoji="0" lang="fr-FR" altLang="fr-FR" sz="800" b="0" i="0" u="none" strike="noStrike" cap="none" normalizeH="0" baseline="0" dirty="0">
              <a:ln>
                <a:noFill/>
              </a:ln>
              <a:solidFill>
                <a:schemeClr val="tx1"/>
              </a:solidFill>
              <a:effectLst/>
            </a:endParaRPr>
          </a:p>
        </p:txBody>
      </p:sp>
      <p:sp>
        <p:nvSpPr>
          <p:cNvPr id="11" name="Rectangle 13">
            <a:extLst>
              <a:ext uri="{FF2B5EF4-FFF2-40B4-BE49-F238E27FC236}">
                <a16:creationId xmlns="" xmlns:a16="http://schemas.microsoft.com/office/drawing/2014/main" id="{981CC555-0250-433D-A423-FA10566FE463}"/>
              </a:ext>
            </a:extLst>
          </p:cNvPr>
          <p:cNvSpPr>
            <a:spLocks noChangeArrowheads="1"/>
          </p:cNvSpPr>
          <p:nvPr/>
        </p:nvSpPr>
        <p:spPr bwMode="auto">
          <a:xfrm>
            <a:off x="0" y="914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3600" b="0" i="0" u="none" strike="noStrike" cap="none" normalizeH="0" baseline="0">
              <a:ln>
                <a:noFill/>
              </a:ln>
              <a:solidFill>
                <a:srgbClr val="4472C4"/>
              </a:solidFill>
              <a:effectLst/>
              <a:latin typeface="PF Din Text Comp Pro Thin" panose="02000000000000000000" pitchFamily="2"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3600" b="0" i="0" u="none" strike="noStrike" cap="none" normalizeH="0" baseline="0">
                <a:ln>
                  <a:noFill/>
                </a:ln>
                <a:solidFill>
                  <a:srgbClr val="4472C4"/>
                </a:solidFill>
                <a:effectLst/>
                <a:latin typeface="PF Din Text Comp Pro Thin" panose="02000000000000000000" pitchFamily="2" charset="0"/>
                <a:ea typeface="Calibri" panose="020F0502020204030204" pitchFamily="34" charset="0"/>
                <a:cs typeface="Times New Roman" panose="02020603050405020304" pitchFamily="18" charset="0"/>
              </a:rPr>
              <a:t/>
            </a:r>
            <a:br>
              <a:rPr kumimoji="0" lang="fr-FR" altLang="fr-FR" sz="3600" b="0" i="0" u="none" strike="noStrike" cap="none" normalizeH="0" baseline="0">
                <a:ln>
                  <a:noFill/>
                </a:ln>
                <a:solidFill>
                  <a:srgbClr val="4472C4"/>
                </a:solidFill>
                <a:effectLst/>
                <a:latin typeface="PF Din Text Comp Pro Thin" panose="02000000000000000000" pitchFamily="2" charset="0"/>
                <a:ea typeface="Calibri" panose="020F0502020204030204" pitchFamily="34" charset="0"/>
                <a:cs typeface="Times New Roman" panose="02020603050405020304" pitchFamily="18" charset="0"/>
              </a:rPr>
            </a:br>
            <a:endParaRPr kumimoji="0" lang="fr-FR" altLang="fr-F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91853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9816" y="1628800"/>
            <a:ext cx="8662664" cy="1015663"/>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L’article 4 du règlement COBAC EMF-2017/11 relatif aux diligences des commissaires aux comptes dans les établissements de microfinance met en évidence les éléments déclencheurs de l’alerte de la COBAC par les commissaires aux comptes. Il s’agit notamment des éléments suivants :</a:t>
            </a:r>
          </a:p>
        </p:txBody>
      </p:sp>
      <p:sp>
        <p:nvSpPr>
          <p:cNvPr id="8" name="AutoShape 3"/>
          <p:cNvSpPr>
            <a:spLocks noChangeArrowheads="1"/>
          </p:cNvSpPr>
          <p:nvPr/>
        </p:nvSpPr>
        <p:spPr bwMode="auto">
          <a:xfrm>
            <a:off x="276413" y="1045649"/>
            <a:ext cx="8616067"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3.1 LES ELEMENTS DECLENCHEURS DE L’ALERTE</a:t>
            </a:r>
            <a:endParaRPr lang="fr-FR" sz="1800" b="1" dirty="0">
              <a:solidFill>
                <a:schemeClr val="bg1"/>
              </a:solidFill>
              <a:latin typeface="Verdana" pitchFamily="34" charset="0"/>
            </a:endParaRPr>
          </a:p>
        </p:txBody>
      </p:sp>
      <p:sp>
        <p:nvSpPr>
          <p:cNvPr id="10" name="ZoneTexte 9"/>
          <p:cNvSpPr txBox="1"/>
          <p:nvPr/>
        </p:nvSpPr>
        <p:spPr>
          <a:xfrm>
            <a:off x="625947" y="2780930"/>
            <a:ext cx="8208912" cy="784830"/>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Tout fait de nature à influencer de manière significative la situation de l’établissement de microfinance sur le plan financier ou sous l’angle de son organisation administrative et comptable ou de son contrôle interne ;</a:t>
            </a:r>
          </a:p>
        </p:txBody>
      </p:sp>
      <p:sp>
        <p:nvSpPr>
          <p:cNvPr id="11" name="ZoneTexte 10"/>
          <p:cNvSpPr txBox="1"/>
          <p:nvPr/>
        </p:nvSpPr>
        <p:spPr>
          <a:xfrm>
            <a:off x="323528" y="2780928"/>
            <a:ext cx="302419" cy="7848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nchor="ctr" anchorCtr="0">
            <a:noAutofit/>
          </a:bodyPr>
          <a:lstStyle/>
          <a:p>
            <a:pPr algn="ctr"/>
            <a:r>
              <a:rPr lang="fr-FR" b="1" dirty="0"/>
              <a:t>1</a:t>
            </a:r>
          </a:p>
        </p:txBody>
      </p:sp>
      <p:sp>
        <p:nvSpPr>
          <p:cNvPr id="12" name="ZoneTexte 11"/>
          <p:cNvSpPr txBox="1"/>
          <p:nvPr/>
        </p:nvSpPr>
        <p:spPr>
          <a:xfrm>
            <a:off x="625947" y="3645026"/>
            <a:ext cx="8208912" cy="553998"/>
          </a:xfrm>
          <a:prstGeom prst="rect">
            <a:avLst/>
          </a:prstGeom>
          <a:ln/>
        </p:spPr>
        <p:style>
          <a:lnRef idx="2">
            <a:schemeClr val="accent4"/>
          </a:lnRef>
          <a:fillRef idx="1">
            <a:schemeClr val="lt1"/>
          </a:fillRef>
          <a:effectRef idx="0">
            <a:schemeClr val="accent4"/>
          </a:effectRef>
          <a:fontRef idx="minor">
            <a:schemeClr val="dk1"/>
          </a:fontRef>
        </p:style>
        <p:txBody>
          <a:bodyPr wrap="square" rtlCol="0">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Tout fait qui peut constituer une violation des lois et règlements de nature à mettre en cause gravement la responsabilité de l’établissement ou de ses dirigeants </a:t>
            </a:r>
          </a:p>
        </p:txBody>
      </p:sp>
      <p:sp>
        <p:nvSpPr>
          <p:cNvPr id="13" name="ZoneTexte 12"/>
          <p:cNvSpPr txBox="1"/>
          <p:nvPr/>
        </p:nvSpPr>
        <p:spPr>
          <a:xfrm>
            <a:off x="323528" y="3645025"/>
            <a:ext cx="302419" cy="5540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nchor="ctr" anchorCtr="0">
            <a:noAutofit/>
          </a:bodyPr>
          <a:lstStyle/>
          <a:p>
            <a:pPr algn="ctr"/>
            <a:r>
              <a:rPr lang="fr-FR" b="1" dirty="0"/>
              <a:t>2</a:t>
            </a:r>
          </a:p>
        </p:txBody>
      </p:sp>
      <p:sp>
        <p:nvSpPr>
          <p:cNvPr id="14" name="ZoneTexte 13"/>
          <p:cNvSpPr txBox="1"/>
          <p:nvPr/>
        </p:nvSpPr>
        <p:spPr>
          <a:xfrm>
            <a:off x="625947" y="4293097"/>
            <a:ext cx="8208912" cy="553998"/>
          </a:xfrm>
          <a:prstGeom prst="rect">
            <a:avLst/>
          </a:prstGeom>
          <a:ln/>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Tout fait qui est de nature à entraîner le refus ou des réserves graves en matière d’émission d’opinion sur les comptes</a:t>
            </a:r>
          </a:p>
        </p:txBody>
      </p:sp>
      <p:sp>
        <p:nvSpPr>
          <p:cNvPr id="15" name="ZoneTexte 14"/>
          <p:cNvSpPr txBox="1"/>
          <p:nvPr/>
        </p:nvSpPr>
        <p:spPr>
          <a:xfrm>
            <a:off x="323528" y="4293095"/>
            <a:ext cx="302419" cy="55399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nchor="ctr" anchorCtr="0">
            <a:noAutofit/>
          </a:bodyPr>
          <a:lstStyle/>
          <a:p>
            <a:pPr algn="ctr"/>
            <a:r>
              <a:rPr lang="fr-FR" b="1" dirty="0"/>
              <a:t>3</a:t>
            </a:r>
          </a:p>
        </p:txBody>
      </p:sp>
      <p:sp>
        <p:nvSpPr>
          <p:cNvPr id="16" name="ZoneTexte 15">
            <a:extLst>
              <a:ext uri="{FF2B5EF4-FFF2-40B4-BE49-F238E27FC236}">
                <a16:creationId xmlns="" xmlns:a16="http://schemas.microsoft.com/office/drawing/2014/main" id="{B703199E-9B44-445F-BF10-802FA4350485}"/>
              </a:ext>
            </a:extLst>
          </p:cNvPr>
          <p:cNvSpPr txBox="1"/>
          <p:nvPr/>
        </p:nvSpPr>
        <p:spPr>
          <a:xfrm>
            <a:off x="625947" y="4941170"/>
            <a:ext cx="8208912" cy="553998"/>
          </a:xfrm>
          <a:prstGeom prst="rect">
            <a:avLst/>
          </a:prstGeom>
          <a:ln>
            <a:solidFill>
              <a:schemeClr val="accent6"/>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Tout fait qui est de nature à compromettre la continuité de l’exploitation de l’établissement de microfinance</a:t>
            </a:r>
          </a:p>
        </p:txBody>
      </p:sp>
      <p:sp>
        <p:nvSpPr>
          <p:cNvPr id="17" name="ZoneTexte 16">
            <a:extLst>
              <a:ext uri="{FF2B5EF4-FFF2-40B4-BE49-F238E27FC236}">
                <a16:creationId xmlns="" xmlns:a16="http://schemas.microsoft.com/office/drawing/2014/main" id="{377AAECA-24F5-41BD-8025-EA2832CF85ED}"/>
              </a:ext>
            </a:extLst>
          </p:cNvPr>
          <p:cNvSpPr txBox="1"/>
          <p:nvPr/>
        </p:nvSpPr>
        <p:spPr>
          <a:xfrm>
            <a:off x="323528" y="4941168"/>
            <a:ext cx="302419" cy="55399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nchor="ctr" anchorCtr="0">
            <a:noAutofit/>
          </a:bodyPr>
          <a:lstStyle/>
          <a:p>
            <a:pPr algn="ctr"/>
            <a:r>
              <a:rPr lang="fr-FR" b="1" dirty="0"/>
              <a:t>4</a:t>
            </a:r>
          </a:p>
        </p:txBody>
      </p:sp>
      <p:sp>
        <p:nvSpPr>
          <p:cNvPr id="18" name="Rectangle 17">
            <a:extLst>
              <a:ext uri="{FF2B5EF4-FFF2-40B4-BE49-F238E27FC236}">
                <a16:creationId xmlns="" xmlns:a16="http://schemas.microsoft.com/office/drawing/2014/main" id="{0324F7BE-5BF7-44B2-877A-86CC62011DF4}"/>
              </a:ext>
            </a:extLst>
          </p:cNvPr>
          <p:cNvSpPr/>
          <p:nvPr/>
        </p:nvSpPr>
        <p:spPr>
          <a:xfrm>
            <a:off x="229816" y="258034"/>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3. </a:t>
            </a:r>
            <a:r>
              <a:rPr lang="fr-FR" sz="2800" dirty="0">
                <a:solidFill>
                  <a:schemeClr val="accent1">
                    <a:lumMod val="75000"/>
                  </a:schemeClr>
                </a:solidFill>
                <a:latin typeface="PF Din Text Comp Pro Light" panose="02000000000000000000" pitchFamily="2" charset="0"/>
              </a:rPr>
              <a:t>Alerte de la COBAC par les commissaires aux comptes</a:t>
            </a:r>
          </a:p>
        </p:txBody>
      </p:sp>
    </p:spTree>
    <p:extLst>
      <p:ext uri="{BB962C8B-B14F-4D97-AF65-F5344CB8AC3E}">
        <p14:creationId xmlns:p14="http://schemas.microsoft.com/office/powerpoint/2010/main" val="277642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animEffect transition="in" filter="fade">
                                      <p:cBhvr>
                                        <p:cTn id="29" dur="500"/>
                                        <p:tgtEl>
                                          <p:spTgt spid="14"/>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500" fill="hold"/>
                                        <p:tgtEl>
                                          <p:spTgt spid="15"/>
                                        </p:tgtEl>
                                        <p:attrNameLst>
                                          <p:attrName>ppt_w</p:attrName>
                                        </p:attrNameLst>
                                      </p:cBhvr>
                                      <p:tavLst>
                                        <p:tav tm="0">
                                          <p:val>
                                            <p:fltVal val="0"/>
                                          </p:val>
                                        </p:tav>
                                        <p:tav tm="100000">
                                          <p:val>
                                            <p:strVal val="#ppt_w"/>
                                          </p:val>
                                        </p:tav>
                                      </p:tavLst>
                                    </p:anim>
                                    <p:anim calcmode="lin" valueType="num">
                                      <p:cBhvr>
                                        <p:cTn id="33" dur="500" fill="hold"/>
                                        <p:tgtEl>
                                          <p:spTgt spid="15"/>
                                        </p:tgtEl>
                                        <p:attrNameLst>
                                          <p:attrName>ppt_h</p:attrName>
                                        </p:attrNameLst>
                                      </p:cBhvr>
                                      <p:tavLst>
                                        <p:tav tm="0">
                                          <p:val>
                                            <p:fltVal val="0"/>
                                          </p:val>
                                        </p:tav>
                                        <p:tav tm="100000">
                                          <p:val>
                                            <p:strVal val="#ppt_h"/>
                                          </p:val>
                                        </p:tav>
                                      </p:tavLst>
                                    </p:anim>
                                    <p:animEffect transition="in" filter="fade">
                                      <p:cBhvr>
                                        <p:cTn id="34" dur="500"/>
                                        <p:tgtEl>
                                          <p:spTgt spid="15"/>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p:cTn id="37" dur="500" fill="hold"/>
                                        <p:tgtEl>
                                          <p:spTgt spid="16"/>
                                        </p:tgtEl>
                                        <p:attrNameLst>
                                          <p:attrName>ppt_w</p:attrName>
                                        </p:attrNameLst>
                                      </p:cBhvr>
                                      <p:tavLst>
                                        <p:tav tm="0">
                                          <p:val>
                                            <p:fltVal val="0"/>
                                          </p:val>
                                        </p:tav>
                                        <p:tav tm="100000">
                                          <p:val>
                                            <p:strVal val="#ppt_w"/>
                                          </p:val>
                                        </p:tav>
                                      </p:tavLst>
                                    </p:anim>
                                    <p:anim calcmode="lin" valueType="num">
                                      <p:cBhvr>
                                        <p:cTn id="38" dur="500" fill="hold"/>
                                        <p:tgtEl>
                                          <p:spTgt spid="16"/>
                                        </p:tgtEl>
                                        <p:attrNameLst>
                                          <p:attrName>ppt_h</p:attrName>
                                        </p:attrNameLst>
                                      </p:cBhvr>
                                      <p:tavLst>
                                        <p:tav tm="0">
                                          <p:val>
                                            <p:fltVal val="0"/>
                                          </p:val>
                                        </p:tav>
                                        <p:tav tm="100000">
                                          <p:val>
                                            <p:strVal val="#ppt_h"/>
                                          </p:val>
                                        </p:tav>
                                      </p:tavLst>
                                    </p:anim>
                                    <p:animEffect transition="in" filter="fade">
                                      <p:cBhvr>
                                        <p:cTn id="39" dur="500"/>
                                        <p:tgtEl>
                                          <p:spTgt spid="16"/>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p:cTn id="42" dur="500" fill="hold"/>
                                        <p:tgtEl>
                                          <p:spTgt spid="17"/>
                                        </p:tgtEl>
                                        <p:attrNameLst>
                                          <p:attrName>ppt_w</p:attrName>
                                        </p:attrNameLst>
                                      </p:cBhvr>
                                      <p:tavLst>
                                        <p:tav tm="0">
                                          <p:val>
                                            <p:fltVal val="0"/>
                                          </p:val>
                                        </p:tav>
                                        <p:tav tm="100000">
                                          <p:val>
                                            <p:strVal val="#ppt_w"/>
                                          </p:val>
                                        </p:tav>
                                      </p:tavLst>
                                    </p:anim>
                                    <p:anim calcmode="lin" valueType="num">
                                      <p:cBhvr>
                                        <p:cTn id="43" dur="500" fill="hold"/>
                                        <p:tgtEl>
                                          <p:spTgt spid="17"/>
                                        </p:tgtEl>
                                        <p:attrNameLst>
                                          <p:attrName>ppt_h</p:attrName>
                                        </p:attrNameLst>
                                      </p:cBhvr>
                                      <p:tavLst>
                                        <p:tav tm="0">
                                          <p:val>
                                            <p:fltVal val="0"/>
                                          </p:val>
                                        </p:tav>
                                        <p:tav tm="100000">
                                          <p:val>
                                            <p:strVal val="#ppt_h"/>
                                          </p:val>
                                        </p:tav>
                                      </p:tavLst>
                                    </p:anim>
                                    <p:animEffect transition="in" filter="fade">
                                      <p:cBhvr>
                                        <p:cTn id="4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9816" y="1534433"/>
            <a:ext cx="8662664" cy="1015663"/>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2 des 4 éléments précédemment cités sont cohérents avec des diligences prévues par l'Acte uniforme révisé OHADA relatif au droit des sociétés commerciales et du groupement d'intérêt économique du 30 janvier 2014 et devant si nécessaire être mise en œuvre par le commissaire aux comptes. Il s’agit notamment :</a:t>
            </a:r>
          </a:p>
        </p:txBody>
      </p:sp>
      <p:sp>
        <p:nvSpPr>
          <p:cNvPr id="8" name="AutoShape 3"/>
          <p:cNvSpPr>
            <a:spLocks noChangeArrowheads="1"/>
          </p:cNvSpPr>
          <p:nvPr/>
        </p:nvSpPr>
        <p:spPr bwMode="auto">
          <a:xfrm>
            <a:off x="276413" y="1045649"/>
            <a:ext cx="8472051"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3.2 LES DISPOSITIONS LEGALES SIMILAIRES</a:t>
            </a:r>
            <a:endParaRPr lang="fr-FR" sz="1800" b="1" dirty="0">
              <a:solidFill>
                <a:schemeClr val="bg1"/>
              </a:solidFill>
              <a:latin typeface="Verdana" pitchFamily="34" charset="0"/>
            </a:endParaRPr>
          </a:p>
        </p:txBody>
      </p:sp>
      <p:sp>
        <p:nvSpPr>
          <p:cNvPr id="18" name="Rectangle 17">
            <a:extLst>
              <a:ext uri="{FF2B5EF4-FFF2-40B4-BE49-F238E27FC236}">
                <a16:creationId xmlns="" xmlns:a16="http://schemas.microsoft.com/office/drawing/2014/main" id="{0324F7BE-5BF7-44B2-877A-86CC62011DF4}"/>
              </a:ext>
            </a:extLst>
          </p:cNvPr>
          <p:cNvSpPr/>
          <p:nvPr/>
        </p:nvSpPr>
        <p:spPr>
          <a:xfrm>
            <a:off x="229816" y="258034"/>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3. </a:t>
            </a:r>
            <a:r>
              <a:rPr lang="fr-FR" sz="2800" dirty="0">
                <a:solidFill>
                  <a:schemeClr val="accent1">
                    <a:lumMod val="75000"/>
                  </a:schemeClr>
                </a:solidFill>
                <a:latin typeface="PF Din Text Comp Pro Light" panose="02000000000000000000" pitchFamily="2" charset="0"/>
              </a:rPr>
              <a:t>Alerte de la COBAC par les commissaires aux comptes</a:t>
            </a:r>
          </a:p>
        </p:txBody>
      </p:sp>
      <p:sp>
        <p:nvSpPr>
          <p:cNvPr id="19" name="Rectangle 18">
            <a:extLst>
              <a:ext uri="{FF2B5EF4-FFF2-40B4-BE49-F238E27FC236}">
                <a16:creationId xmlns="" xmlns:a16="http://schemas.microsoft.com/office/drawing/2014/main" id="{544E7F07-39A0-411E-93D2-88F456125052}"/>
              </a:ext>
            </a:extLst>
          </p:cNvPr>
          <p:cNvSpPr>
            <a:spLocks noChangeArrowheads="1"/>
          </p:cNvSpPr>
          <p:nvPr/>
        </p:nvSpPr>
        <p:spPr bwMode="auto">
          <a:xfrm>
            <a:off x="718755" y="2761804"/>
            <a:ext cx="7741677" cy="860653"/>
          </a:xfrm>
          <a:prstGeom prst="rect">
            <a:avLst/>
          </a:prstGeom>
          <a:noFill/>
          <a:ln w="9525">
            <a:noFill/>
            <a:miter lim="800000"/>
            <a:headEnd/>
            <a:tailEnd/>
          </a:ln>
        </p:spPr>
        <p:txBody>
          <a:bodyPr wrap="square" anchor="t" anchorCtr="0">
            <a:noAutofit/>
          </a:bodyPr>
          <a:lstStyle/>
          <a:p>
            <a:pPr algn="just"/>
            <a:r>
              <a:rPr lang="fr-FR" sz="1500" b="1" dirty="0">
                <a:latin typeface="Verdana" panose="020B0604030504040204" pitchFamily="34" charset="0"/>
                <a:ea typeface="Verdana" panose="020B0604030504040204" pitchFamily="34" charset="0"/>
                <a:cs typeface="Verdana" panose="020B0604030504040204" pitchFamily="34" charset="0"/>
              </a:rPr>
              <a:t>De la procédure d’alerte (articles 150 à 156) </a:t>
            </a:r>
            <a:r>
              <a:rPr lang="fr-FR" sz="1500" dirty="0">
                <a:latin typeface="Verdana" panose="020B0604030504040204" pitchFamily="34" charset="0"/>
                <a:ea typeface="Verdana" panose="020B0604030504040204" pitchFamily="34" charset="0"/>
                <a:cs typeface="Verdana" panose="020B0604030504040204" pitchFamily="34" charset="0"/>
              </a:rPr>
              <a:t>:Le commissaire aux comptes, dans une société anonyme, peut engager une procédure d'alerte en demandant des explications au président du conseil d'administration, sur tout fait de nature à compromettre la continuité de l'exploitation qu'il a relevé lors de l'examen des documents qui lui sont communiqués ou dont il a connaissance à l'occasion de l'exercice de sa mission</a:t>
            </a:r>
          </a:p>
        </p:txBody>
      </p:sp>
      <p:cxnSp>
        <p:nvCxnSpPr>
          <p:cNvPr id="20" name="Connecteur droit 19">
            <a:extLst>
              <a:ext uri="{FF2B5EF4-FFF2-40B4-BE49-F238E27FC236}">
                <a16:creationId xmlns="" xmlns:a16="http://schemas.microsoft.com/office/drawing/2014/main" id="{A3B4FE1D-1B92-4520-8B12-85E886CA26C3}"/>
              </a:ext>
            </a:extLst>
          </p:cNvPr>
          <p:cNvCxnSpPr>
            <a:cxnSpLocks/>
          </p:cNvCxnSpPr>
          <p:nvPr/>
        </p:nvCxnSpPr>
        <p:spPr>
          <a:xfrm>
            <a:off x="574740" y="4224531"/>
            <a:ext cx="7885692"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1" name="Connecteur droit 20">
            <a:extLst>
              <a:ext uri="{FF2B5EF4-FFF2-40B4-BE49-F238E27FC236}">
                <a16:creationId xmlns="" xmlns:a16="http://schemas.microsoft.com/office/drawing/2014/main" id="{4777B503-BB6D-416C-9AA0-ACADCEF47E6B}"/>
              </a:ext>
            </a:extLst>
          </p:cNvPr>
          <p:cNvCxnSpPr>
            <a:cxnSpLocks/>
          </p:cNvCxnSpPr>
          <p:nvPr/>
        </p:nvCxnSpPr>
        <p:spPr>
          <a:xfrm flipV="1">
            <a:off x="574740" y="3406433"/>
            <a:ext cx="0" cy="818098"/>
          </a:xfrm>
          <a:prstGeom prst="line">
            <a:avLst/>
          </a:prstGeom>
        </p:spPr>
        <p:style>
          <a:lnRef idx="2">
            <a:schemeClr val="accent2"/>
          </a:lnRef>
          <a:fillRef idx="0">
            <a:schemeClr val="accent2"/>
          </a:fillRef>
          <a:effectRef idx="1">
            <a:schemeClr val="accent2"/>
          </a:effectRef>
          <a:fontRef idx="minor">
            <a:schemeClr val="tx1"/>
          </a:fontRef>
        </p:style>
      </p:cxnSp>
      <p:sp>
        <p:nvSpPr>
          <p:cNvPr id="22" name="ZoneTexte 21">
            <a:extLst>
              <a:ext uri="{FF2B5EF4-FFF2-40B4-BE49-F238E27FC236}">
                <a16:creationId xmlns="" xmlns:a16="http://schemas.microsoft.com/office/drawing/2014/main" id="{779AD6EC-EC01-4C2E-B23A-3CE6E5D825A4}"/>
              </a:ext>
            </a:extLst>
          </p:cNvPr>
          <p:cNvSpPr txBox="1"/>
          <p:nvPr/>
        </p:nvSpPr>
        <p:spPr>
          <a:xfrm>
            <a:off x="357075" y="3269303"/>
            <a:ext cx="356994" cy="356597"/>
          </a:xfrm>
          <a:prstGeom prst="flowChartConnector">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nchor="ctr" anchorCtr="0">
            <a:noAutofit/>
          </a:bodyPr>
          <a:lstStyle/>
          <a:p>
            <a:pPr algn="ctr"/>
            <a:r>
              <a:rPr lang="fr-FR" b="1" dirty="0"/>
              <a:t>1</a:t>
            </a:r>
          </a:p>
        </p:txBody>
      </p:sp>
      <p:cxnSp>
        <p:nvCxnSpPr>
          <p:cNvPr id="23" name="Connecteur droit 22">
            <a:extLst>
              <a:ext uri="{FF2B5EF4-FFF2-40B4-BE49-F238E27FC236}">
                <a16:creationId xmlns="" xmlns:a16="http://schemas.microsoft.com/office/drawing/2014/main" id="{DD7A5A50-1FB1-49AE-8346-4D9F966E2DEF}"/>
              </a:ext>
            </a:extLst>
          </p:cNvPr>
          <p:cNvCxnSpPr>
            <a:cxnSpLocks/>
          </p:cNvCxnSpPr>
          <p:nvPr/>
        </p:nvCxnSpPr>
        <p:spPr>
          <a:xfrm>
            <a:off x="1115616" y="5661248"/>
            <a:ext cx="7632848"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24" name="Connecteur droit 23">
            <a:extLst>
              <a:ext uri="{FF2B5EF4-FFF2-40B4-BE49-F238E27FC236}">
                <a16:creationId xmlns="" xmlns:a16="http://schemas.microsoft.com/office/drawing/2014/main" id="{8C118170-A790-45E5-B505-DB1F522914FE}"/>
              </a:ext>
            </a:extLst>
          </p:cNvPr>
          <p:cNvCxnSpPr>
            <a:cxnSpLocks/>
          </p:cNvCxnSpPr>
          <p:nvPr/>
        </p:nvCxnSpPr>
        <p:spPr>
          <a:xfrm flipV="1">
            <a:off x="1115616" y="4918601"/>
            <a:ext cx="0" cy="742647"/>
          </a:xfrm>
          <a:prstGeom prst="line">
            <a:avLst/>
          </a:prstGeom>
        </p:spPr>
        <p:style>
          <a:lnRef idx="2">
            <a:schemeClr val="accent4"/>
          </a:lnRef>
          <a:fillRef idx="0">
            <a:schemeClr val="accent4"/>
          </a:fillRef>
          <a:effectRef idx="1">
            <a:schemeClr val="accent4"/>
          </a:effectRef>
          <a:fontRef idx="minor">
            <a:schemeClr val="tx1"/>
          </a:fontRef>
        </p:style>
      </p:cxnSp>
      <p:sp>
        <p:nvSpPr>
          <p:cNvPr id="25" name="ZoneTexte 24">
            <a:extLst>
              <a:ext uri="{FF2B5EF4-FFF2-40B4-BE49-F238E27FC236}">
                <a16:creationId xmlns="" xmlns:a16="http://schemas.microsoft.com/office/drawing/2014/main" id="{EE91D8AB-3198-44E8-9C11-4766D4710D15}"/>
              </a:ext>
            </a:extLst>
          </p:cNvPr>
          <p:cNvSpPr txBox="1"/>
          <p:nvPr/>
        </p:nvSpPr>
        <p:spPr>
          <a:xfrm>
            <a:off x="899592" y="4562004"/>
            <a:ext cx="356994" cy="356597"/>
          </a:xfrm>
          <a:prstGeom prst="flowChartConnector">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nchor="ctr" anchorCtr="0">
            <a:noAutofit/>
          </a:bodyPr>
          <a:lstStyle/>
          <a:p>
            <a:pPr algn="ctr"/>
            <a:r>
              <a:rPr lang="fr-FR" b="1" dirty="0"/>
              <a:t>2</a:t>
            </a:r>
          </a:p>
        </p:txBody>
      </p:sp>
      <p:sp>
        <p:nvSpPr>
          <p:cNvPr id="26" name="Rectangle 25">
            <a:extLst>
              <a:ext uri="{FF2B5EF4-FFF2-40B4-BE49-F238E27FC236}">
                <a16:creationId xmlns="" xmlns:a16="http://schemas.microsoft.com/office/drawing/2014/main" id="{5907D18E-1BCC-4C45-AA18-259B821A7B22}"/>
              </a:ext>
            </a:extLst>
          </p:cNvPr>
          <p:cNvSpPr>
            <a:spLocks noChangeArrowheads="1"/>
          </p:cNvSpPr>
          <p:nvPr/>
        </p:nvSpPr>
        <p:spPr bwMode="auto">
          <a:xfrm>
            <a:off x="1327262" y="4567705"/>
            <a:ext cx="7421202" cy="710936"/>
          </a:xfrm>
          <a:prstGeom prst="rect">
            <a:avLst/>
          </a:prstGeom>
          <a:noFill/>
          <a:ln w="9525">
            <a:noFill/>
            <a:miter lim="800000"/>
            <a:headEnd/>
            <a:tailEnd/>
          </a:ln>
        </p:spPr>
        <p:txBody>
          <a:bodyPr wrap="square" anchor="t" anchorCtr="0">
            <a:noAutofit/>
          </a:bodyPr>
          <a:lstStyle/>
          <a:p>
            <a:pPr algn="just"/>
            <a:r>
              <a:rPr lang="fr-FR" sz="1500" b="1" dirty="0">
                <a:latin typeface="Verdana" panose="020B0604030504040204" pitchFamily="34" charset="0"/>
                <a:ea typeface="Verdana" panose="020B0604030504040204" pitchFamily="34" charset="0"/>
                <a:cs typeface="Verdana" panose="020B0604030504040204" pitchFamily="34" charset="0"/>
              </a:rPr>
              <a:t>De la révélation des faits délictueux (article 716) </a:t>
            </a:r>
            <a:r>
              <a:rPr lang="fr-FR" sz="1500" dirty="0">
                <a:latin typeface="Verdana" panose="020B0604030504040204" pitchFamily="34" charset="0"/>
                <a:ea typeface="Verdana" panose="020B0604030504040204" pitchFamily="34" charset="0"/>
                <a:cs typeface="Verdana" panose="020B0604030504040204" pitchFamily="34" charset="0"/>
              </a:rPr>
              <a:t>: Le commissaire aux comptes </a:t>
            </a:r>
            <a:r>
              <a:rPr lang="fr-FR" sz="1500" dirty="0" smtClean="0">
                <a:latin typeface="Verdana" panose="020B0604030504040204" pitchFamily="34" charset="0"/>
                <a:ea typeface="Verdana" panose="020B0604030504040204" pitchFamily="34" charset="0"/>
                <a:cs typeface="Verdana" panose="020B0604030504040204" pitchFamily="34" charset="0"/>
              </a:rPr>
              <a:t>… révèle </a:t>
            </a:r>
            <a:r>
              <a:rPr lang="fr-FR" sz="1500" dirty="0">
                <a:latin typeface="Verdana" panose="020B0604030504040204" pitchFamily="34" charset="0"/>
                <a:ea typeface="Verdana" panose="020B0604030504040204" pitchFamily="34" charset="0"/>
                <a:cs typeface="Verdana" panose="020B0604030504040204" pitchFamily="34" charset="0"/>
              </a:rPr>
              <a:t>au ministère public les faits délictueux dont il a eu connaissance dans l'exercice de sa mission</a:t>
            </a:r>
            <a:r>
              <a:rPr lang="fr-FR" sz="1500" dirty="0" smtClean="0">
                <a:latin typeface="Verdana" panose="020B0604030504040204" pitchFamily="34" charset="0"/>
                <a:ea typeface="Verdana" panose="020B0604030504040204" pitchFamily="34" charset="0"/>
                <a:cs typeface="Verdana" panose="020B0604030504040204" pitchFamily="34" charset="0"/>
              </a:rPr>
              <a:t>, sans </a:t>
            </a:r>
            <a:r>
              <a:rPr lang="fr-FR" sz="1500" dirty="0">
                <a:latin typeface="Verdana" panose="020B0604030504040204" pitchFamily="34" charset="0"/>
                <a:ea typeface="Verdana" panose="020B0604030504040204" pitchFamily="34" charset="0"/>
                <a:cs typeface="Verdana" panose="020B0604030504040204" pitchFamily="34" charset="0"/>
              </a:rPr>
              <a:t>que sa responsabilité puisse être engagée par cette révélation.</a:t>
            </a:r>
          </a:p>
        </p:txBody>
      </p:sp>
    </p:spTree>
    <p:extLst>
      <p:ext uri="{BB962C8B-B14F-4D97-AF65-F5344CB8AC3E}">
        <p14:creationId xmlns:p14="http://schemas.microsoft.com/office/powerpoint/2010/main" val="2299709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ppt_x"/>
                                          </p:val>
                                        </p:tav>
                                        <p:tav tm="100000">
                                          <p:val>
                                            <p:strVal val="#ppt_x"/>
                                          </p:val>
                                        </p:tav>
                                      </p:tavLst>
                                    </p:anim>
                                    <p:anim calcmode="lin" valueType="num">
                                      <p:cBhvr additive="base">
                                        <p:cTn id="12" dur="50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500" fill="hold"/>
                                        <p:tgtEl>
                                          <p:spTgt spid="21"/>
                                        </p:tgtEl>
                                        <p:attrNameLst>
                                          <p:attrName>ppt_x</p:attrName>
                                        </p:attrNameLst>
                                      </p:cBhvr>
                                      <p:tavLst>
                                        <p:tav tm="0">
                                          <p:val>
                                            <p:strVal val="#ppt_x"/>
                                          </p:val>
                                        </p:tav>
                                        <p:tav tm="100000">
                                          <p:val>
                                            <p:strVal val="#ppt_x"/>
                                          </p:val>
                                        </p:tav>
                                      </p:tavLst>
                                    </p:anim>
                                    <p:anim calcmode="lin" valueType="num">
                                      <p:cBhvr additive="base">
                                        <p:cTn id="16" dur="500" fill="hold"/>
                                        <p:tgtEl>
                                          <p:spTgt spid="2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additive="base">
                                        <p:cTn id="25" dur="500" fill="hold"/>
                                        <p:tgtEl>
                                          <p:spTgt spid="23"/>
                                        </p:tgtEl>
                                        <p:attrNameLst>
                                          <p:attrName>ppt_x</p:attrName>
                                        </p:attrNameLst>
                                      </p:cBhvr>
                                      <p:tavLst>
                                        <p:tav tm="0">
                                          <p:val>
                                            <p:strVal val="#ppt_x"/>
                                          </p:val>
                                        </p:tav>
                                        <p:tav tm="100000">
                                          <p:val>
                                            <p:strVal val="#ppt_x"/>
                                          </p:val>
                                        </p:tav>
                                      </p:tavLst>
                                    </p:anim>
                                    <p:anim calcmode="lin" valueType="num">
                                      <p:cBhvr additive="base">
                                        <p:cTn id="26" dur="500" fill="hold"/>
                                        <p:tgtEl>
                                          <p:spTgt spid="23"/>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4"/>
                                        </p:tgtEl>
                                        <p:attrNameLst>
                                          <p:attrName>style.visibility</p:attrName>
                                        </p:attrNameLst>
                                      </p:cBhvr>
                                      <p:to>
                                        <p:strVal val="visible"/>
                                      </p:to>
                                    </p:set>
                                    <p:anim calcmode="lin" valueType="num">
                                      <p:cBhvr additive="base">
                                        <p:cTn id="29" dur="500" fill="hold"/>
                                        <p:tgtEl>
                                          <p:spTgt spid="24"/>
                                        </p:tgtEl>
                                        <p:attrNameLst>
                                          <p:attrName>ppt_x</p:attrName>
                                        </p:attrNameLst>
                                      </p:cBhvr>
                                      <p:tavLst>
                                        <p:tav tm="0">
                                          <p:val>
                                            <p:strVal val="#ppt_x"/>
                                          </p:val>
                                        </p:tav>
                                        <p:tav tm="100000">
                                          <p:val>
                                            <p:strVal val="#ppt_x"/>
                                          </p:val>
                                        </p:tav>
                                      </p:tavLst>
                                    </p:anim>
                                    <p:anim calcmode="lin" valueType="num">
                                      <p:cBhvr additive="base">
                                        <p:cTn id="30" dur="500" fill="hold"/>
                                        <p:tgtEl>
                                          <p:spTgt spid="24"/>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additive="base">
                                        <p:cTn id="33" dur="500" fill="hold"/>
                                        <p:tgtEl>
                                          <p:spTgt spid="25"/>
                                        </p:tgtEl>
                                        <p:attrNameLst>
                                          <p:attrName>ppt_x</p:attrName>
                                        </p:attrNameLst>
                                      </p:cBhvr>
                                      <p:tavLst>
                                        <p:tav tm="0">
                                          <p:val>
                                            <p:strVal val="#ppt_x"/>
                                          </p:val>
                                        </p:tav>
                                        <p:tav tm="100000">
                                          <p:val>
                                            <p:strVal val="#ppt_x"/>
                                          </p:val>
                                        </p:tav>
                                      </p:tavLst>
                                    </p:anim>
                                    <p:anim calcmode="lin" valueType="num">
                                      <p:cBhvr additive="base">
                                        <p:cTn id="34" dur="500" fill="hold"/>
                                        <p:tgtEl>
                                          <p:spTgt spid="25"/>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 calcmode="lin" valueType="num">
                                      <p:cBhvr additive="base">
                                        <p:cTn id="37" dur="500" fill="hold"/>
                                        <p:tgtEl>
                                          <p:spTgt spid="26"/>
                                        </p:tgtEl>
                                        <p:attrNameLst>
                                          <p:attrName>ppt_x</p:attrName>
                                        </p:attrNameLst>
                                      </p:cBhvr>
                                      <p:tavLst>
                                        <p:tav tm="0">
                                          <p:val>
                                            <p:strVal val="#ppt_x"/>
                                          </p:val>
                                        </p:tav>
                                        <p:tav tm="100000">
                                          <p:val>
                                            <p:strVal val="#ppt_x"/>
                                          </p:val>
                                        </p:tav>
                                      </p:tavLst>
                                    </p:anim>
                                    <p:anim calcmode="lin" valueType="num">
                                      <p:cBhvr additive="base">
                                        <p:cTn id="3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2" grpId="0" animBg="1"/>
      <p:bldP spid="25" grpId="0" animBg="1"/>
      <p:bldP spid="2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3"/>
          <p:cNvSpPr>
            <a:spLocks noChangeArrowheads="1"/>
          </p:cNvSpPr>
          <p:nvPr/>
        </p:nvSpPr>
        <p:spPr bwMode="auto">
          <a:xfrm>
            <a:off x="276413" y="1045649"/>
            <a:ext cx="8472051"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3.2 LES DISPOSITIONS LEGALES SIMILAIRES</a:t>
            </a:r>
            <a:endParaRPr lang="fr-FR" sz="1800" b="1" dirty="0">
              <a:solidFill>
                <a:schemeClr val="bg1"/>
              </a:solidFill>
              <a:latin typeface="Verdana" pitchFamily="34" charset="0"/>
            </a:endParaRPr>
          </a:p>
        </p:txBody>
      </p:sp>
      <p:sp>
        <p:nvSpPr>
          <p:cNvPr id="18" name="Rectangle 17">
            <a:extLst>
              <a:ext uri="{FF2B5EF4-FFF2-40B4-BE49-F238E27FC236}">
                <a16:creationId xmlns="" xmlns:a16="http://schemas.microsoft.com/office/drawing/2014/main" id="{0324F7BE-5BF7-44B2-877A-86CC62011DF4}"/>
              </a:ext>
            </a:extLst>
          </p:cNvPr>
          <p:cNvSpPr/>
          <p:nvPr/>
        </p:nvSpPr>
        <p:spPr>
          <a:xfrm>
            <a:off x="229816" y="258034"/>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3. </a:t>
            </a:r>
            <a:r>
              <a:rPr lang="fr-FR" sz="2800" dirty="0">
                <a:solidFill>
                  <a:schemeClr val="accent1">
                    <a:lumMod val="75000"/>
                  </a:schemeClr>
                </a:solidFill>
                <a:latin typeface="PF Din Text Comp Pro Light" panose="02000000000000000000" pitchFamily="2" charset="0"/>
              </a:rPr>
              <a:t>Alerte de la COBAC par les commissaires aux comptes</a:t>
            </a:r>
          </a:p>
        </p:txBody>
      </p:sp>
      <p:sp>
        <p:nvSpPr>
          <p:cNvPr id="13" name="Rectangle 12">
            <a:extLst>
              <a:ext uri="{FF2B5EF4-FFF2-40B4-BE49-F238E27FC236}">
                <a16:creationId xmlns="" xmlns:a16="http://schemas.microsoft.com/office/drawing/2014/main" id="{5907D18E-1BCC-4C45-AA18-259B821A7B22}"/>
              </a:ext>
            </a:extLst>
          </p:cNvPr>
          <p:cNvSpPr>
            <a:spLocks noChangeArrowheads="1"/>
          </p:cNvSpPr>
          <p:nvPr/>
        </p:nvSpPr>
        <p:spPr bwMode="auto">
          <a:xfrm>
            <a:off x="229816" y="1628800"/>
            <a:ext cx="8518648" cy="2376264"/>
          </a:xfrm>
          <a:prstGeom prst="rect">
            <a:avLst/>
          </a:prstGeom>
          <a:noFill/>
          <a:ln w="9525">
            <a:noFill/>
            <a:miter lim="800000"/>
            <a:headEnd/>
            <a:tailEnd/>
          </a:ln>
        </p:spPr>
        <p:txBody>
          <a:bodyPr wrap="square" anchor="t" anchorCtr="0">
            <a:no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La révélation des faits délictueux en permettant la sauvegarde et le respect de l’intérêt général, contribue, avec la procédure d’alerte, qui par son anticipation est gage de sécurité économique, et le contrôle des comptes qui améliore le contrôle interne et la qualité de l’information financière, à garantir le rôle et la légitimé du commissaire aux comptes et constitue de ce fait un des outils dont il dispose pour optimiser sa communication auprès des dirigeants des entreprises</a:t>
            </a:r>
            <a:r>
              <a:rPr lang="fr-FR" sz="1500" dirty="0" smtClean="0">
                <a:latin typeface="Verdana" panose="020B0604030504040204" pitchFamily="34" charset="0"/>
                <a:ea typeface="Verdana" panose="020B0604030504040204" pitchFamily="34" charset="0"/>
                <a:cs typeface="Verdana" panose="020B0604030504040204" pitchFamily="34" charset="0"/>
              </a:rPr>
              <a:t>.</a:t>
            </a:r>
          </a:p>
          <a:p>
            <a:pPr algn="just"/>
            <a:endParaRPr lang="fr-FR" sz="1500" dirty="0" smtClean="0">
              <a:latin typeface="Verdana" panose="020B0604030504040204" pitchFamily="34" charset="0"/>
              <a:ea typeface="Verdana" panose="020B0604030504040204" pitchFamily="34" charset="0"/>
              <a:cs typeface="Verdana" panose="020B0604030504040204" pitchFamily="34" charset="0"/>
            </a:endParaRPr>
          </a:p>
          <a:p>
            <a:pPr algn="just"/>
            <a:r>
              <a:rPr lang="fr-FR" sz="1500" dirty="0" smtClean="0">
                <a:latin typeface="Verdana" panose="020B0604030504040204" pitchFamily="34" charset="0"/>
                <a:ea typeface="Verdana" panose="020B0604030504040204" pitchFamily="34" charset="0"/>
                <a:cs typeface="Verdana" panose="020B0604030504040204" pitchFamily="34" charset="0"/>
              </a:rPr>
              <a:t>René </a:t>
            </a:r>
            <a:r>
              <a:rPr lang="fr-FR" sz="1500" dirty="0" err="1" smtClean="0">
                <a:latin typeface="Verdana" panose="020B0604030504040204" pitchFamily="34" charset="0"/>
                <a:ea typeface="Verdana" panose="020B0604030504040204" pitchFamily="34" charset="0"/>
                <a:cs typeface="Verdana" panose="020B0604030504040204" pitchFamily="34" charset="0"/>
              </a:rPr>
              <a:t>Libong</a:t>
            </a:r>
            <a:endParaRPr lang="fr-FR" sz="1500" dirty="0">
              <a:latin typeface="Verdana" panose="020B0604030504040204" pitchFamily="34" charset="0"/>
              <a:ea typeface="Verdana" panose="020B0604030504040204" pitchFamily="34" charset="0"/>
              <a:cs typeface="Verdana" panose="020B0604030504040204" pitchFamily="34" charset="0"/>
            </a:endParaRPr>
          </a:p>
          <a:p>
            <a:pPr algn="just"/>
            <a:r>
              <a:rPr lang="fr-FR" sz="1500" dirty="0" smtClean="0">
                <a:latin typeface="Verdana" panose="020B0604030504040204" pitchFamily="34" charset="0"/>
                <a:ea typeface="Verdana" panose="020B0604030504040204" pitchFamily="34" charset="0"/>
                <a:cs typeface="Verdana" panose="020B0604030504040204" pitchFamily="34" charset="0"/>
              </a:rPr>
              <a:t>Ancien Président </a:t>
            </a:r>
            <a:r>
              <a:rPr lang="fr-FR" sz="1500" dirty="0">
                <a:latin typeface="Verdana" panose="020B0604030504040204" pitchFamily="34" charset="0"/>
                <a:ea typeface="Verdana" panose="020B0604030504040204" pitchFamily="34" charset="0"/>
                <a:cs typeface="Verdana" panose="020B0604030504040204" pitchFamily="34" charset="0"/>
              </a:rPr>
              <a:t>de l’Ordre National</a:t>
            </a:r>
          </a:p>
          <a:p>
            <a:pPr algn="just"/>
            <a:r>
              <a:rPr lang="fr-FR" sz="1500" dirty="0">
                <a:latin typeface="Verdana" panose="020B0604030504040204" pitchFamily="34" charset="0"/>
                <a:ea typeface="Verdana" panose="020B0604030504040204" pitchFamily="34" charset="0"/>
                <a:cs typeface="Verdana" panose="020B0604030504040204" pitchFamily="34" charset="0"/>
              </a:rPr>
              <a:t>Des Experts Comptables Du Cameroun</a:t>
            </a:r>
          </a:p>
          <a:p>
            <a:pPr algn="just"/>
            <a:endParaRPr lang="fr-FR" sz="15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17005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6"/>
          <p:cNvSpPr txBox="1">
            <a:spLocks noChangeArrowheads="1"/>
          </p:cNvSpPr>
          <p:nvPr/>
        </p:nvSpPr>
        <p:spPr bwMode="auto">
          <a:xfrm>
            <a:off x="-785850" y="6643710"/>
            <a:ext cx="6929461" cy="338554"/>
          </a:xfrm>
          <a:prstGeom prst="rect">
            <a:avLst/>
          </a:prstGeom>
          <a:noFill/>
          <a:ln w="9525" cap="rnd">
            <a:noFill/>
            <a:prstDash val="sysDot"/>
            <a:miter lim="800000"/>
            <a:headEnd/>
            <a:tailEnd/>
          </a:ln>
        </p:spPr>
        <p:txBody>
          <a:bodyPr wrap="square">
            <a:spAutoFit/>
          </a:bodyPr>
          <a:lstStyle/>
          <a:p>
            <a:pPr algn="just"/>
            <a:r>
              <a:rPr lang="fr-FR" sz="1600" dirty="0">
                <a:latin typeface="Verdana" pitchFamily="34" charset="0"/>
              </a:rPr>
              <a:t>.</a:t>
            </a:r>
            <a:endParaRPr lang="fr-FR" sz="1600" i="1" dirty="0">
              <a:solidFill>
                <a:srgbClr val="C00000"/>
              </a:solidFill>
              <a:latin typeface="Verdana" pitchFamily="34" charset="0"/>
            </a:endParaRPr>
          </a:p>
        </p:txBody>
      </p:sp>
      <p:sp>
        <p:nvSpPr>
          <p:cNvPr id="4" name="Rectangle 3"/>
          <p:cNvSpPr/>
          <p:nvPr/>
        </p:nvSpPr>
        <p:spPr>
          <a:xfrm>
            <a:off x="3923928" y="3140968"/>
            <a:ext cx="1499603" cy="846138"/>
          </a:xfrm>
          <a:prstGeom prst="rect">
            <a:avLst/>
          </a:prstGeom>
          <a:ln/>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fr-FR" sz="1400" b="1" dirty="0">
                <a:solidFill>
                  <a:schemeClr val="tx2"/>
                </a:solidFill>
                <a:latin typeface="Verdana" pitchFamily="34" charset="0"/>
              </a:rPr>
              <a:t>FIN</a:t>
            </a:r>
          </a:p>
        </p:txBody>
      </p:sp>
    </p:spTree>
    <p:extLst>
      <p:ext uri="{BB962C8B-B14F-4D97-AF65-F5344CB8AC3E}">
        <p14:creationId xmlns:p14="http://schemas.microsoft.com/office/powerpoint/2010/main" val="364984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 de texte 16">
            <a:extLst>
              <a:ext uri="{FF2B5EF4-FFF2-40B4-BE49-F238E27FC236}">
                <a16:creationId xmlns="" xmlns:a16="http://schemas.microsoft.com/office/drawing/2014/main" id="{E1121C28-7650-4CDD-ABE2-6A1E300EF704}"/>
              </a:ext>
            </a:extLst>
          </p:cNvPr>
          <p:cNvSpPr txBox="1">
            <a:spLocks noChangeArrowheads="1"/>
          </p:cNvSpPr>
          <p:nvPr/>
        </p:nvSpPr>
        <p:spPr bwMode="auto">
          <a:xfrm>
            <a:off x="0" y="0"/>
            <a:ext cx="9144000" cy="6858000"/>
          </a:xfrm>
          <a:prstGeom prst="rect">
            <a:avLst/>
          </a:prstGeom>
          <a:solidFill>
            <a:schemeClr val="bg1"/>
          </a:solidFill>
          <a:ln w="9525">
            <a:noFill/>
            <a:miter lim="800000"/>
            <a:headEnd/>
            <a:tailEnd/>
          </a:ln>
        </p:spPr>
        <p:txBody>
          <a:bodyPr rot="0" vert="horz" wrap="square" lIns="91440" tIns="45720" rIns="91440" bIns="45720" anchor="t" anchorCtr="0">
            <a:noAutofit/>
          </a:bodyPr>
          <a:lstStyle/>
          <a:p>
            <a:pPr>
              <a:lnSpc>
                <a:spcPct val="107000"/>
              </a:lnSpc>
              <a:spcAft>
                <a:spcPts val="0"/>
              </a:spcAft>
            </a:pPr>
            <a:r>
              <a:rPr lang="fr-FR"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4" name="Zone de texte 16">
            <a:extLst>
              <a:ext uri="{FF2B5EF4-FFF2-40B4-BE49-F238E27FC236}">
                <a16:creationId xmlns="" xmlns:a16="http://schemas.microsoft.com/office/drawing/2014/main" id="{478FFBD1-903E-4DEE-A9E1-21C8EA454964}"/>
              </a:ext>
            </a:extLst>
          </p:cNvPr>
          <p:cNvSpPr txBox="1">
            <a:spLocks noChangeArrowheads="1"/>
          </p:cNvSpPr>
          <p:nvPr/>
        </p:nvSpPr>
        <p:spPr bwMode="auto">
          <a:xfrm>
            <a:off x="1115616" y="1905"/>
            <a:ext cx="1197610" cy="5060315"/>
          </a:xfrm>
          <a:prstGeom prst="rect">
            <a:avLst/>
          </a:prstGeom>
          <a:solidFill>
            <a:schemeClr val="accent1">
              <a:lumMod val="75000"/>
            </a:schemeClr>
          </a:solidFill>
          <a:ln w="9525">
            <a:noFill/>
            <a:miter lim="800000"/>
            <a:headEnd/>
            <a:tailEnd/>
          </a:ln>
        </p:spPr>
        <p:txBody>
          <a:bodyPr rot="0" vert="horz" wrap="square" lIns="91440" tIns="45720" rIns="91440" bIns="45720" anchor="t" anchorCtr="0">
            <a:noAutofit/>
          </a:bodyPr>
          <a:lstStyle/>
          <a:p>
            <a:pPr>
              <a:lnSpc>
                <a:spcPct val="107000"/>
              </a:lnSpc>
              <a:spcAft>
                <a:spcPts val="0"/>
              </a:spcAft>
            </a:pPr>
            <a:r>
              <a:rPr lang="fr-FR"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2" name="Zone de texte 2">
            <a:extLst>
              <a:ext uri="{FF2B5EF4-FFF2-40B4-BE49-F238E27FC236}">
                <a16:creationId xmlns="" xmlns:a16="http://schemas.microsoft.com/office/drawing/2014/main" id="{CDBD390A-8D4C-4059-9B26-02AA1062E787}"/>
              </a:ext>
            </a:extLst>
          </p:cNvPr>
          <p:cNvSpPr txBox="1">
            <a:spLocks noChangeArrowheads="1"/>
          </p:cNvSpPr>
          <p:nvPr/>
        </p:nvSpPr>
        <p:spPr bwMode="auto">
          <a:xfrm>
            <a:off x="2480518" y="1637899"/>
            <a:ext cx="626794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altLang="fr-FR" sz="2800" b="1" dirty="0">
                <a:solidFill>
                  <a:srgbClr val="4472C4"/>
                </a:solidFill>
                <a:latin typeface="Verdana" panose="020B0604030504040204" pitchFamily="34" charset="0"/>
                <a:cs typeface="Times New Roman" panose="02020603050405020304" pitchFamily="18" charset="0"/>
              </a:rPr>
              <a:t>Diligences des commissaires aux comptes dans les EMF</a:t>
            </a:r>
          </a:p>
        </p:txBody>
      </p:sp>
      <p:sp>
        <p:nvSpPr>
          <p:cNvPr id="3" name="Text Box 3">
            <a:extLst>
              <a:ext uri="{FF2B5EF4-FFF2-40B4-BE49-F238E27FC236}">
                <a16:creationId xmlns="" xmlns:a16="http://schemas.microsoft.com/office/drawing/2014/main" id="{BECF3274-A631-4941-A5B7-8106FE890908}"/>
              </a:ext>
            </a:extLst>
          </p:cNvPr>
          <p:cNvSpPr txBox="1">
            <a:spLocks noChangeArrowheads="1"/>
          </p:cNvSpPr>
          <p:nvPr/>
        </p:nvSpPr>
        <p:spPr bwMode="auto">
          <a:xfrm>
            <a:off x="1328390" y="1484784"/>
            <a:ext cx="795338" cy="111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7200" b="1" i="0" u="none" strike="noStrike" cap="none" normalizeH="0" baseline="0" dirty="0">
                <a:ln>
                  <a:noFill/>
                </a:ln>
                <a:solidFill>
                  <a:srgbClr val="FFFFFF"/>
                </a:solidFill>
                <a:effectLst/>
                <a:latin typeface="Verdana" panose="020B0604030504040204" pitchFamily="34" charset="0"/>
                <a:ea typeface="Calibri" panose="020F0502020204030204" pitchFamily="34" charset="0"/>
                <a:cs typeface="Times New Roman" panose="02020603050405020304" pitchFamily="18" charset="0"/>
              </a:rPr>
              <a:t>1</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5" name="Text Box 2">
            <a:extLst>
              <a:ext uri="{FF2B5EF4-FFF2-40B4-BE49-F238E27FC236}">
                <a16:creationId xmlns="" xmlns:a16="http://schemas.microsoft.com/office/drawing/2014/main" id="{B273C550-337D-4C3B-94FC-B9955273BA98}"/>
              </a:ext>
            </a:extLst>
          </p:cNvPr>
          <p:cNvSpPr txBox="1">
            <a:spLocks noChangeArrowheads="1"/>
          </p:cNvSpPr>
          <p:nvPr/>
        </p:nvSpPr>
        <p:spPr bwMode="auto">
          <a:xfrm>
            <a:off x="1619672" y="2713407"/>
            <a:ext cx="581818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1077913" indent="-1077913" eaLnBrk="0" fontAlgn="base" hangingPunct="0">
              <a:spcBef>
                <a:spcPct val="0"/>
              </a:spcBef>
              <a:spcAft>
                <a:spcPct val="0"/>
              </a:spcAft>
            </a:pPr>
            <a:r>
              <a:rPr lang="fr-FR" altLang="fr-FR" sz="2800" dirty="0">
                <a:solidFill>
                  <a:schemeClr val="bg1"/>
                </a:solidFill>
                <a:latin typeface="PF Din Text Comp Pro Thin" panose="02000000000000000000" pitchFamily="2" charset="0"/>
                <a:cs typeface="Times New Roman" panose="02020603050405020304" pitchFamily="18" charset="0"/>
              </a:rPr>
              <a:t>2  </a:t>
            </a:r>
            <a:r>
              <a:rPr lang="fr-FR" altLang="fr-FR" sz="2800" dirty="0">
                <a:solidFill>
                  <a:srgbClr val="4472C4"/>
                </a:solidFill>
                <a:latin typeface="PF Din Text Comp Pro Thin" panose="02000000000000000000" pitchFamily="2" charset="0"/>
                <a:cs typeface="Times New Roman" panose="02020603050405020304" pitchFamily="18" charset="0"/>
              </a:rPr>
              <a:t>          Activités compatibles et </a:t>
            </a:r>
            <a:r>
              <a:rPr lang="fr-FR" altLang="fr-FR" sz="2800" dirty="0" smtClean="0">
                <a:solidFill>
                  <a:srgbClr val="4472C4"/>
                </a:solidFill>
                <a:latin typeface="PF Din Text Comp Pro Thin" panose="02000000000000000000" pitchFamily="2" charset="0"/>
                <a:cs typeface="Times New Roman" panose="02020603050405020304" pitchFamily="18" charset="0"/>
              </a:rPr>
              <a:t>  incompatibles</a:t>
            </a:r>
            <a:endParaRPr lang="fr-FR" altLang="fr-FR" sz="2800" dirty="0">
              <a:solidFill>
                <a:srgbClr val="4472C4"/>
              </a:solidFill>
              <a:latin typeface="PF Din Text Comp Pro Thin" panose="02000000000000000000" pitchFamily="2" charset="0"/>
              <a:cs typeface="Times New Roman" panose="02020603050405020304" pitchFamily="18" charset="0"/>
            </a:endParaRPr>
          </a:p>
        </p:txBody>
      </p:sp>
      <p:sp>
        <p:nvSpPr>
          <p:cNvPr id="9" name="Rectangle 6">
            <a:extLst>
              <a:ext uri="{FF2B5EF4-FFF2-40B4-BE49-F238E27FC236}">
                <a16:creationId xmlns="" xmlns:a16="http://schemas.microsoft.com/office/drawing/2014/main" id="{C3613705-AF95-4618-9F0A-868A7C25A26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99829" tIns="899829" rIns="899829" bIns="899829" numCol="1" anchor="ctr" anchorCtr="0" compatLnSpc="1">
            <a:prstTxWarp prst="textNoShape">
              <a:avLst/>
            </a:prstTxWarp>
            <a:spAutoFit/>
          </a:bodyPr>
          <a:lstStyle/>
          <a:p>
            <a:endParaRPr lang="fr-FR"/>
          </a:p>
        </p:txBody>
      </p:sp>
      <p:sp>
        <p:nvSpPr>
          <p:cNvPr id="10" name="Rectangle 8">
            <a:extLst>
              <a:ext uri="{FF2B5EF4-FFF2-40B4-BE49-F238E27FC236}">
                <a16:creationId xmlns="" xmlns:a16="http://schemas.microsoft.com/office/drawing/2014/main" id="{C07C91BC-1264-465C-B94E-1A7FF6D0A42C}"/>
              </a:ext>
            </a:extLst>
          </p:cNvPr>
          <p:cNvSpPr>
            <a:spLocks noChangeArrowheads="1"/>
          </p:cNvSpPr>
          <p:nvPr/>
        </p:nvSpPr>
        <p:spPr bwMode="auto">
          <a:xfrm>
            <a:off x="1261410" y="764704"/>
            <a:ext cx="47507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FFFFFF"/>
                </a:solidFill>
                <a:effectLst/>
                <a:latin typeface="PF Din Text Comp Pro Thin" panose="02000000000000000000" pitchFamily="2" charset="0"/>
                <a:ea typeface="Calibri" panose="020F0502020204030204" pitchFamily="34" charset="0"/>
                <a:cs typeface="Times New Roman" panose="02020603050405020304" pitchFamily="18" charset="0"/>
              </a:rPr>
              <a:t>Partie</a:t>
            </a:r>
            <a:endParaRPr kumimoji="0" lang="fr-FR" altLang="fr-FR" sz="800" b="0" i="0" u="none" strike="noStrike" cap="none" normalizeH="0" baseline="0" dirty="0">
              <a:ln>
                <a:noFill/>
              </a:ln>
              <a:solidFill>
                <a:schemeClr val="tx1"/>
              </a:solidFill>
              <a:effectLst/>
            </a:endParaRPr>
          </a:p>
        </p:txBody>
      </p:sp>
      <p:sp>
        <p:nvSpPr>
          <p:cNvPr id="11" name="Rectangle 13">
            <a:extLst>
              <a:ext uri="{FF2B5EF4-FFF2-40B4-BE49-F238E27FC236}">
                <a16:creationId xmlns="" xmlns:a16="http://schemas.microsoft.com/office/drawing/2014/main" id="{981CC555-0250-433D-A423-FA10566FE463}"/>
              </a:ext>
            </a:extLst>
          </p:cNvPr>
          <p:cNvSpPr>
            <a:spLocks noChangeArrowheads="1"/>
          </p:cNvSpPr>
          <p:nvPr/>
        </p:nvSpPr>
        <p:spPr bwMode="auto">
          <a:xfrm>
            <a:off x="0" y="914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3600" b="0" i="0" u="none" strike="noStrike" cap="none" normalizeH="0" baseline="0">
              <a:ln>
                <a:noFill/>
              </a:ln>
              <a:solidFill>
                <a:srgbClr val="4472C4"/>
              </a:solidFill>
              <a:effectLst/>
              <a:latin typeface="PF Din Text Comp Pro Thin" panose="02000000000000000000" pitchFamily="2"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3600" b="0" i="0" u="none" strike="noStrike" cap="none" normalizeH="0" baseline="0">
                <a:ln>
                  <a:noFill/>
                </a:ln>
                <a:solidFill>
                  <a:srgbClr val="4472C4"/>
                </a:solidFill>
                <a:effectLst/>
                <a:latin typeface="PF Din Text Comp Pro Thin" panose="02000000000000000000" pitchFamily="2" charset="0"/>
                <a:ea typeface="Calibri" panose="020F0502020204030204" pitchFamily="34" charset="0"/>
                <a:cs typeface="Times New Roman" panose="02020603050405020304" pitchFamily="18" charset="0"/>
              </a:rPr>
              <a:t/>
            </a:r>
            <a:br>
              <a:rPr kumimoji="0" lang="fr-FR" altLang="fr-FR" sz="3600" b="0" i="0" u="none" strike="noStrike" cap="none" normalizeH="0" baseline="0">
                <a:ln>
                  <a:noFill/>
                </a:ln>
                <a:solidFill>
                  <a:srgbClr val="4472C4"/>
                </a:solidFill>
                <a:effectLst/>
                <a:latin typeface="PF Din Text Comp Pro Thin" panose="02000000000000000000" pitchFamily="2" charset="0"/>
                <a:ea typeface="Calibri" panose="020F0502020204030204" pitchFamily="34" charset="0"/>
                <a:cs typeface="Times New Roman" panose="02020603050405020304" pitchFamily="18" charset="0"/>
              </a:rPr>
            </a:b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Text Box 1">
            <a:extLst>
              <a:ext uri="{FF2B5EF4-FFF2-40B4-BE49-F238E27FC236}">
                <a16:creationId xmlns="" xmlns:a16="http://schemas.microsoft.com/office/drawing/2014/main" id="{E01D3037-C8BE-478C-B0AE-6803385A6316}"/>
              </a:ext>
            </a:extLst>
          </p:cNvPr>
          <p:cNvSpPr txBox="1">
            <a:spLocks noChangeArrowheads="1"/>
          </p:cNvSpPr>
          <p:nvPr/>
        </p:nvSpPr>
        <p:spPr bwMode="auto">
          <a:xfrm>
            <a:off x="1619672" y="3429000"/>
            <a:ext cx="6952556"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1077913" lvl="0" indent="-1077913" eaLnBrk="0" fontAlgn="base" hangingPunct="0">
              <a:spcBef>
                <a:spcPct val="0"/>
              </a:spcBef>
              <a:spcAft>
                <a:spcPct val="0"/>
              </a:spcAft>
            </a:pPr>
            <a:endParaRPr kumimoji="0" lang="fr-FR" altLang="fr-FR" sz="2800" b="0" i="0" u="none" strike="noStrike" cap="none" normalizeH="0" baseline="0" dirty="0" smtClean="0">
              <a:ln>
                <a:noFill/>
              </a:ln>
              <a:solidFill>
                <a:srgbClr val="FFFFFF"/>
              </a:solidFill>
              <a:effectLst/>
              <a:latin typeface="PF Din Text Comp Pro Thin" panose="02000000000000000000" pitchFamily="2" charset="0"/>
              <a:ea typeface="Calibri" panose="020F0502020204030204" pitchFamily="34" charset="0"/>
              <a:cs typeface="Times New Roman" panose="02020603050405020304" pitchFamily="18" charset="0"/>
            </a:endParaRPr>
          </a:p>
          <a:p>
            <a:pPr marL="1077913" lvl="0" indent="-1077913" eaLnBrk="0" fontAlgn="base" hangingPunct="0">
              <a:spcBef>
                <a:spcPct val="0"/>
              </a:spcBef>
              <a:spcAft>
                <a:spcPct val="0"/>
              </a:spcAft>
            </a:pPr>
            <a:r>
              <a:rPr kumimoji="0" lang="fr-FR" altLang="fr-FR" sz="2800" b="0" i="0" u="none" strike="noStrike" cap="none" normalizeH="0" baseline="0" dirty="0" smtClean="0">
                <a:ln>
                  <a:noFill/>
                </a:ln>
                <a:solidFill>
                  <a:srgbClr val="FFFFFF"/>
                </a:solidFill>
                <a:effectLst/>
                <a:latin typeface="PF Din Text Comp Pro Thin" panose="02000000000000000000" pitchFamily="2" charset="0"/>
                <a:ea typeface="Calibri" panose="020F0502020204030204" pitchFamily="34" charset="0"/>
                <a:cs typeface="Times New Roman" panose="02020603050405020304" pitchFamily="18" charset="0"/>
              </a:rPr>
              <a:t>3 </a:t>
            </a:r>
            <a:r>
              <a:rPr lang="fr-FR" altLang="fr-FR" sz="2800" dirty="0" smtClean="0">
                <a:solidFill>
                  <a:srgbClr val="4472C4"/>
                </a:solidFill>
                <a:latin typeface="PF Din Text Comp Pro Thin" panose="02000000000000000000" pitchFamily="2" charset="0"/>
                <a:ea typeface="Calibri" panose="020F0502020204030204" pitchFamily="34" charset="0"/>
                <a:cs typeface="Times New Roman" panose="02020603050405020304" pitchFamily="18" charset="0"/>
              </a:rPr>
              <a:t>           </a:t>
            </a:r>
            <a:r>
              <a:rPr lang="fr-FR" altLang="fr-FR" sz="2800" dirty="0">
                <a:solidFill>
                  <a:srgbClr val="4472C4"/>
                </a:solidFill>
                <a:latin typeface="PF Din Text Comp Pro Thin" panose="02000000000000000000" pitchFamily="2" charset="0"/>
                <a:ea typeface="Calibri" panose="020F0502020204030204" pitchFamily="34" charset="0"/>
                <a:cs typeface="Times New Roman" panose="02020603050405020304" pitchFamily="18" charset="0"/>
              </a:rPr>
              <a:t>Alerte de la COBAC par les commissaires aux comptes</a:t>
            </a:r>
          </a:p>
        </p:txBody>
      </p:sp>
    </p:spTree>
    <p:extLst>
      <p:ext uri="{BB962C8B-B14F-4D97-AF65-F5344CB8AC3E}">
        <p14:creationId xmlns:p14="http://schemas.microsoft.com/office/powerpoint/2010/main" val="3099356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276413" y="1110106"/>
            <a:ext cx="8616067"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1.1 TEXTES ENCADRANT L’ACTIVITE DE COMMISSAIRE AUX COMPTES </a:t>
            </a:r>
            <a:endParaRPr lang="fr-FR" sz="1800" b="1" dirty="0">
              <a:solidFill>
                <a:schemeClr val="bg1"/>
              </a:solidFill>
              <a:latin typeface="Verdana" pitchFamily="34" charset="0"/>
            </a:endParaRPr>
          </a:p>
        </p:txBody>
      </p:sp>
      <p:sp>
        <p:nvSpPr>
          <p:cNvPr id="6" name="Rectangle 5"/>
          <p:cNvSpPr/>
          <p:nvPr/>
        </p:nvSpPr>
        <p:spPr>
          <a:xfrm>
            <a:off x="229816" y="1621249"/>
            <a:ext cx="8662664" cy="1015663"/>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L’article 1 du règlement COBAC EMF-2017/11 relatif aux diligences des commissaires aux comptes dans les établissements de microfinance rappelle que les commissaires aux comptes exercent leurs missions au sein des établissements de microfinance dans les conditions fixées par les textes en vigueur, notamment :</a:t>
            </a: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344850"/>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1. Diligences des CAC dans les EMF</a:t>
            </a:r>
          </a:p>
        </p:txBody>
      </p:sp>
      <p:sp>
        <p:nvSpPr>
          <p:cNvPr id="8" name="Rectangle 7">
            <a:extLst>
              <a:ext uri="{FF2B5EF4-FFF2-40B4-BE49-F238E27FC236}">
                <a16:creationId xmlns="" xmlns:a16="http://schemas.microsoft.com/office/drawing/2014/main" id="{1675B395-4D22-4983-B6F5-B854B5535994}"/>
              </a:ext>
            </a:extLst>
          </p:cNvPr>
          <p:cNvSpPr>
            <a:spLocks noChangeArrowheads="1"/>
          </p:cNvSpPr>
          <p:nvPr/>
        </p:nvSpPr>
        <p:spPr bwMode="auto">
          <a:xfrm>
            <a:off x="827584" y="2928388"/>
            <a:ext cx="6949588" cy="644628"/>
          </a:xfrm>
          <a:prstGeom prst="rect">
            <a:avLst/>
          </a:prstGeom>
          <a:noFill/>
          <a:ln w="9525">
            <a:noFill/>
            <a:miter lim="800000"/>
            <a:headEnd/>
            <a:tailEnd/>
          </a:ln>
        </p:spPr>
        <p:txBody>
          <a:bodyPr wrap="square" anchor="t" anchorCtr="0">
            <a:no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L’Acte n° 5/82-UDEAC-324 du 18 décembre 1982 relatif au commissariat aux comptes et l’expertise judiciaire en comptabilité,</a:t>
            </a:r>
          </a:p>
        </p:txBody>
      </p:sp>
      <p:cxnSp>
        <p:nvCxnSpPr>
          <p:cNvPr id="9" name="Connecteur droit 8">
            <a:extLst>
              <a:ext uri="{FF2B5EF4-FFF2-40B4-BE49-F238E27FC236}">
                <a16:creationId xmlns="" xmlns:a16="http://schemas.microsoft.com/office/drawing/2014/main" id="{34AD4AE1-4812-4A7F-9C37-7D801A7CFB5D}"/>
              </a:ext>
            </a:extLst>
          </p:cNvPr>
          <p:cNvCxnSpPr>
            <a:cxnSpLocks/>
          </p:cNvCxnSpPr>
          <p:nvPr/>
        </p:nvCxnSpPr>
        <p:spPr>
          <a:xfrm>
            <a:off x="683568" y="3550306"/>
            <a:ext cx="7093604"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0" name="Connecteur droit 9">
            <a:extLst>
              <a:ext uri="{FF2B5EF4-FFF2-40B4-BE49-F238E27FC236}">
                <a16:creationId xmlns="" xmlns:a16="http://schemas.microsoft.com/office/drawing/2014/main" id="{1B8029DF-6AA3-4814-A28C-31E982D0CA38}"/>
              </a:ext>
            </a:extLst>
          </p:cNvPr>
          <p:cNvCxnSpPr>
            <a:cxnSpLocks/>
          </p:cNvCxnSpPr>
          <p:nvPr/>
        </p:nvCxnSpPr>
        <p:spPr>
          <a:xfrm flipV="1">
            <a:off x="683568" y="3167699"/>
            <a:ext cx="0" cy="382607"/>
          </a:xfrm>
          <a:prstGeom prst="line">
            <a:avLst/>
          </a:prstGeom>
        </p:spPr>
        <p:style>
          <a:lnRef idx="2">
            <a:schemeClr val="accent2"/>
          </a:lnRef>
          <a:fillRef idx="0">
            <a:schemeClr val="accent2"/>
          </a:fillRef>
          <a:effectRef idx="1">
            <a:schemeClr val="accent2"/>
          </a:effectRef>
          <a:fontRef idx="minor">
            <a:schemeClr val="tx1"/>
          </a:fontRef>
        </p:style>
      </p:cxnSp>
      <p:sp>
        <p:nvSpPr>
          <p:cNvPr id="11" name="ZoneTexte 10">
            <a:extLst>
              <a:ext uri="{FF2B5EF4-FFF2-40B4-BE49-F238E27FC236}">
                <a16:creationId xmlns="" xmlns:a16="http://schemas.microsoft.com/office/drawing/2014/main" id="{A2457740-7E34-4173-831B-05BA612962A4}"/>
              </a:ext>
            </a:extLst>
          </p:cNvPr>
          <p:cNvSpPr txBox="1"/>
          <p:nvPr/>
        </p:nvSpPr>
        <p:spPr>
          <a:xfrm>
            <a:off x="465903" y="2955118"/>
            <a:ext cx="356994" cy="356597"/>
          </a:xfrm>
          <a:prstGeom prst="flowChartConnector">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nchor="ctr" anchorCtr="0">
            <a:noAutofit/>
          </a:bodyPr>
          <a:lstStyle/>
          <a:p>
            <a:pPr algn="ctr"/>
            <a:r>
              <a:rPr lang="fr-FR" b="1" dirty="0"/>
              <a:t>1</a:t>
            </a:r>
          </a:p>
        </p:txBody>
      </p:sp>
      <p:sp>
        <p:nvSpPr>
          <p:cNvPr id="12" name="Rectangle 11">
            <a:extLst>
              <a:ext uri="{FF2B5EF4-FFF2-40B4-BE49-F238E27FC236}">
                <a16:creationId xmlns="" xmlns:a16="http://schemas.microsoft.com/office/drawing/2014/main" id="{83D1DC2A-C4E9-4BE2-A696-10123C3F526F}"/>
              </a:ext>
            </a:extLst>
          </p:cNvPr>
          <p:cNvSpPr>
            <a:spLocks noChangeArrowheads="1"/>
          </p:cNvSpPr>
          <p:nvPr/>
        </p:nvSpPr>
        <p:spPr bwMode="auto">
          <a:xfrm>
            <a:off x="1222812" y="3941643"/>
            <a:ext cx="6949588" cy="567477"/>
          </a:xfrm>
          <a:prstGeom prst="rect">
            <a:avLst/>
          </a:prstGeom>
          <a:noFill/>
          <a:ln w="9525">
            <a:noFill/>
            <a:miter lim="800000"/>
            <a:headEnd/>
            <a:tailEnd/>
          </a:ln>
        </p:spPr>
        <p:txBody>
          <a:bodyPr wrap="square" anchor="t" anchorCtr="0">
            <a:no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Le règlement n° 11/01-UEAC-027-CM-07 du 5 décembre 2001 portant statut des professionnels libéraux de la comptabilité et</a:t>
            </a:r>
          </a:p>
        </p:txBody>
      </p:sp>
      <p:cxnSp>
        <p:nvCxnSpPr>
          <p:cNvPr id="13" name="Connecteur droit 12">
            <a:extLst>
              <a:ext uri="{FF2B5EF4-FFF2-40B4-BE49-F238E27FC236}">
                <a16:creationId xmlns="" xmlns:a16="http://schemas.microsoft.com/office/drawing/2014/main" id="{976B9593-EDE7-408E-9D13-CDA6C2DED6B6}"/>
              </a:ext>
            </a:extLst>
          </p:cNvPr>
          <p:cNvCxnSpPr>
            <a:cxnSpLocks/>
          </p:cNvCxnSpPr>
          <p:nvPr/>
        </p:nvCxnSpPr>
        <p:spPr>
          <a:xfrm>
            <a:off x="1078796" y="4540851"/>
            <a:ext cx="7093604" cy="0"/>
          </a:xfrm>
          <a:prstGeom prst="line">
            <a:avLst/>
          </a:prstGeom>
          <a:ln>
            <a:solidFill>
              <a:schemeClr val="accent6"/>
            </a:solidFill>
          </a:ln>
        </p:spPr>
        <p:style>
          <a:lnRef idx="2">
            <a:schemeClr val="accent2"/>
          </a:lnRef>
          <a:fillRef idx="0">
            <a:schemeClr val="accent2"/>
          </a:fillRef>
          <a:effectRef idx="1">
            <a:schemeClr val="accent2"/>
          </a:effectRef>
          <a:fontRef idx="minor">
            <a:schemeClr val="tx1"/>
          </a:fontRef>
        </p:style>
      </p:cxnSp>
      <p:cxnSp>
        <p:nvCxnSpPr>
          <p:cNvPr id="14" name="Connecteur droit 13">
            <a:extLst>
              <a:ext uri="{FF2B5EF4-FFF2-40B4-BE49-F238E27FC236}">
                <a16:creationId xmlns="" xmlns:a16="http://schemas.microsoft.com/office/drawing/2014/main" id="{88D6F998-6DED-42CD-9CA8-7E0C2F58DF6E}"/>
              </a:ext>
            </a:extLst>
          </p:cNvPr>
          <p:cNvCxnSpPr>
            <a:cxnSpLocks/>
          </p:cNvCxnSpPr>
          <p:nvPr/>
        </p:nvCxnSpPr>
        <p:spPr>
          <a:xfrm flipV="1">
            <a:off x="1078796" y="4158244"/>
            <a:ext cx="0" cy="382607"/>
          </a:xfrm>
          <a:prstGeom prst="line">
            <a:avLst/>
          </a:prstGeom>
          <a:ln>
            <a:solidFill>
              <a:schemeClr val="accent6"/>
            </a:solidFill>
          </a:ln>
        </p:spPr>
        <p:style>
          <a:lnRef idx="2">
            <a:schemeClr val="accent2"/>
          </a:lnRef>
          <a:fillRef idx="0">
            <a:schemeClr val="accent2"/>
          </a:fillRef>
          <a:effectRef idx="1">
            <a:schemeClr val="accent2"/>
          </a:effectRef>
          <a:fontRef idx="minor">
            <a:schemeClr val="tx1"/>
          </a:fontRef>
        </p:style>
      </p:cxnSp>
      <p:sp>
        <p:nvSpPr>
          <p:cNvPr id="15" name="ZoneTexte 14">
            <a:extLst>
              <a:ext uri="{FF2B5EF4-FFF2-40B4-BE49-F238E27FC236}">
                <a16:creationId xmlns="" xmlns:a16="http://schemas.microsoft.com/office/drawing/2014/main" id="{31D4F577-5658-423E-9365-9C70A0D1E691}"/>
              </a:ext>
            </a:extLst>
          </p:cNvPr>
          <p:cNvSpPr txBox="1"/>
          <p:nvPr/>
        </p:nvSpPr>
        <p:spPr>
          <a:xfrm>
            <a:off x="861131" y="3945663"/>
            <a:ext cx="356994" cy="356597"/>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nchor="ctr" anchorCtr="0">
            <a:noAutofit/>
          </a:bodyPr>
          <a:lstStyle/>
          <a:p>
            <a:pPr algn="ctr"/>
            <a:r>
              <a:rPr lang="fr-FR" b="1" dirty="0"/>
              <a:t>2</a:t>
            </a:r>
          </a:p>
        </p:txBody>
      </p:sp>
      <p:sp>
        <p:nvSpPr>
          <p:cNvPr id="17" name="Rectangle 16">
            <a:extLst>
              <a:ext uri="{FF2B5EF4-FFF2-40B4-BE49-F238E27FC236}">
                <a16:creationId xmlns="" xmlns:a16="http://schemas.microsoft.com/office/drawing/2014/main" id="{BFE5B559-D2D7-4BF0-B67F-A5960C8044CC}"/>
              </a:ext>
            </a:extLst>
          </p:cNvPr>
          <p:cNvSpPr>
            <a:spLocks noChangeArrowheads="1"/>
          </p:cNvSpPr>
          <p:nvPr/>
        </p:nvSpPr>
        <p:spPr bwMode="auto">
          <a:xfrm>
            <a:off x="1619672" y="4841633"/>
            <a:ext cx="6949588" cy="644628"/>
          </a:xfrm>
          <a:prstGeom prst="rect">
            <a:avLst/>
          </a:prstGeom>
          <a:noFill/>
          <a:ln w="9525">
            <a:noFill/>
            <a:miter lim="800000"/>
            <a:headEnd/>
            <a:tailEnd/>
          </a:ln>
        </p:spPr>
        <p:txBody>
          <a:bodyPr wrap="square" anchor="t" anchorCtr="0">
            <a:no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l’Acte uniforme révisé OHADA relatif au droit des sociétés commerciales et du groupement d’intérêt économique, et dans le respect des dispositions du présent règlement.</a:t>
            </a:r>
          </a:p>
        </p:txBody>
      </p:sp>
      <p:cxnSp>
        <p:nvCxnSpPr>
          <p:cNvPr id="18" name="Connecteur droit 17">
            <a:extLst>
              <a:ext uri="{FF2B5EF4-FFF2-40B4-BE49-F238E27FC236}">
                <a16:creationId xmlns="" xmlns:a16="http://schemas.microsoft.com/office/drawing/2014/main" id="{ACAF8AC4-56DD-462A-A080-4F51F3537618}"/>
              </a:ext>
            </a:extLst>
          </p:cNvPr>
          <p:cNvCxnSpPr>
            <a:cxnSpLocks/>
          </p:cNvCxnSpPr>
          <p:nvPr/>
        </p:nvCxnSpPr>
        <p:spPr>
          <a:xfrm>
            <a:off x="1475656" y="5661248"/>
            <a:ext cx="7093604"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19" name="Connecteur droit 18">
            <a:extLst>
              <a:ext uri="{FF2B5EF4-FFF2-40B4-BE49-F238E27FC236}">
                <a16:creationId xmlns="" xmlns:a16="http://schemas.microsoft.com/office/drawing/2014/main" id="{71191AB7-EBC4-4667-9FAB-2694C615E1A7}"/>
              </a:ext>
            </a:extLst>
          </p:cNvPr>
          <p:cNvCxnSpPr>
            <a:cxnSpLocks/>
          </p:cNvCxnSpPr>
          <p:nvPr/>
        </p:nvCxnSpPr>
        <p:spPr>
          <a:xfrm flipV="1">
            <a:off x="1475656" y="5278641"/>
            <a:ext cx="0" cy="382607"/>
          </a:xfrm>
          <a:prstGeom prst="line">
            <a:avLst/>
          </a:prstGeom>
        </p:spPr>
        <p:style>
          <a:lnRef idx="2">
            <a:schemeClr val="accent3"/>
          </a:lnRef>
          <a:fillRef idx="0">
            <a:schemeClr val="accent3"/>
          </a:fillRef>
          <a:effectRef idx="1">
            <a:schemeClr val="accent3"/>
          </a:effectRef>
          <a:fontRef idx="minor">
            <a:schemeClr val="tx1"/>
          </a:fontRef>
        </p:style>
      </p:cxnSp>
      <p:sp>
        <p:nvSpPr>
          <p:cNvPr id="20" name="ZoneTexte 19">
            <a:extLst>
              <a:ext uri="{FF2B5EF4-FFF2-40B4-BE49-F238E27FC236}">
                <a16:creationId xmlns="" xmlns:a16="http://schemas.microsoft.com/office/drawing/2014/main" id="{76DCBF4B-60C6-42B5-A9E2-369D8FB936C3}"/>
              </a:ext>
            </a:extLst>
          </p:cNvPr>
          <p:cNvSpPr txBox="1"/>
          <p:nvPr/>
        </p:nvSpPr>
        <p:spPr>
          <a:xfrm>
            <a:off x="1257991" y="5066060"/>
            <a:ext cx="356994" cy="356597"/>
          </a:xfrm>
          <a:prstGeom prst="flowChartConnector">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nchor="ctr" anchorCtr="0">
            <a:noAutofit/>
          </a:bodyPr>
          <a:lstStyle/>
          <a:p>
            <a:pPr algn="ctr"/>
            <a:r>
              <a:rPr lang="fr-FR" b="1" dirty="0"/>
              <a:t>3</a:t>
            </a:r>
          </a:p>
        </p:txBody>
      </p:sp>
    </p:spTree>
    <p:extLst>
      <p:ext uri="{BB962C8B-B14F-4D97-AF65-F5344CB8AC3E}">
        <p14:creationId xmlns:p14="http://schemas.microsoft.com/office/powerpoint/2010/main" val="2896368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ppt_x"/>
                                          </p:val>
                                        </p:tav>
                                        <p:tav tm="100000">
                                          <p:val>
                                            <p:strVal val="#ppt_x"/>
                                          </p:val>
                                        </p:tav>
                                      </p:tavLst>
                                    </p:anim>
                                    <p:anim calcmode="lin" valueType="num">
                                      <p:cBhvr additive="base">
                                        <p:cTn id="34" dur="500" fill="hold"/>
                                        <p:tgtEl>
                                          <p:spTgt spid="14"/>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8"/>
                                        </p:tgtEl>
                                        <p:attrNameLst>
                                          <p:attrName>style.visibility</p:attrName>
                                        </p:attrNameLst>
                                      </p:cBhvr>
                                      <p:to>
                                        <p:strVal val="visible"/>
                                      </p:to>
                                    </p:set>
                                    <p:anim calcmode="lin" valueType="num">
                                      <p:cBhvr additive="base">
                                        <p:cTn id="47" dur="500" fill="hold"/>
                                        <p:tgtEl>
                                          <p:spTgt spid="18"/>
                                        </p:tgtEl>
                                        <p:attrNameLst>
                                          <p:attrName>ppt_x</p:attrName>
                                        </p:attrNameLst>
                                      </p:cBhvr>
                                      <p:tavLst>
                                        <p:tav tm="0">
                                          <p:val>
                                            <p:strVal val="#ppt_x"/>
                                          </p:val>
                                        </p:tav>
                                        <p:tav tm="100000">
                                          <p:val>
                                            <p:strVal val="#ppt_x"/>
                                          </p:val>
                                        </p:tav>
                                      </p:tavLst>
                                    </p:anim>
                                    <p:anim calcmode="lin" valueType="num">
                                      <p:cBhvr additive="base">
                                        <p:cTn id="48" dur="500" fill="hold"/>
                                        <p:tgtEl>
                                          <p:spTgt spid="18"/>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ppt_x"/>
                                          </p:val>
                                        </p:tav>
                                        <p:tav tm="100000">
                                          <p:val>
                                            <p:strVal val="#ppt_x"/>
                                          </p:val>
                                        </p:tav>
                                      </p:tavLst>
                                    </p:anim>
                                    <p:anim calcmode="lin" valueType="num">
                                      <p:cBhvr additive="base">
                                        <p:cTn id="52" dur="500" fill="hold"/>
                                        <p:tgtEl>
                                          <p:spTgt spid="19"/>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ppt_x"/>
                                          </p:val>
                                        </p:tav>
                                        <p:tav tm="100000">
                                          <p:val>
                                            <p:strVal val="#ppt_x"/>
                                          </p:val>
                                        </p:tav>
                                      </p:tavLst>
                                    </p:anim>
                                    <p:anim calcmode="lin" valueType="num">
                                      <p:cBhvr additive="base">
                                        <p:cTn id="5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12" grpId="0"/>
      <p:bldP spid="15" grpId="0" animBg="1"/>
      <p:bldP spid="17" grpId="0"/>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276413" y="1110106"/>
            <a:ext cx="8616067"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1.2 QUELQUES DISPOSITIONS DEVANT </a:t>
            </a:r>
            <a:r>
              <a:rPr lang="fr-FR" sz="1500" b="1" dirty="0" smtClean="0">
                <a:solidFill>
                  <a:schemeClr val="bg1"/>
                </a:solidFill>
                <a:latin typeface="Verdana" pitchFamily="34" charset="0"/>
              </a:rPr>
              <a:t>ÊTRE </a:t>
            </a:r>
            <a:r>
              <a:rPr lang="fr-FR" sz="1500" b="1" dirty="0">
                <a:solidFill>
                  <a:schemeClr val="bg1"/>
                </a:solidFill>
                <a:latin typeface="Verdana" pitchFamily="34" charset="0"/>
              </a:rPr>
              <a:t>RESPECTEES</a:t>
            </a:r>
            <a:endParaRPr lang="fr-FR" sz="1800" b="1" dirty="0">
              <a:solidFill>
                <a:schemeClr val="bg1"/>
              </a:solidFill>
              <a:latin typeface="Verdana" pitchFamily="34" charset="0"/>
            </a:endParaRPr>
          </a:p>
        </p:txBody>
      </p:sp>
      <p:sp>
        <p:nvSpPr>
          <p:cNvPr id="6" name="Rectangle 5"/>
          <p:cNvSpPr/>
          <p:nvPr/>
        </p:nvSpPr>
        <p:spPr>
          <a:xfrm>
            <a:off x="229816" y="1765265"/>
            <a:ext cx="8662664" cy="1015663"/>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Lorsqu’il est fait obligation à un établissement de microfinance de désigner un commissaire aux comptes titulaire et un commissaire aux comptes suppléant, ceux-ci ne peuvent représenter ou appartenir à un même cabinet, une même société de commissariat aux comptes ou un même réseau </a:t>
            </a:r>
            <a:r>
              <a:rPr lang="fr-FR" sz="1500" b="1" dirty="0">
                <a:latin typeface="Verdana" panose="020B0604030504040204" pitchFamily="34" charset="0"/>
                <a:ea typeface="Verdana" panose="020B0604030504040204" pitchFamily="34" charset="0"/>
                <a:cs typeface="Verdana" panose="020B0604030504040204" pitchFamily="34" charset="0"/>
              </a:rPr>
              <a:t>(Article 2)</a:t>
            </a: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344850"/>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1. Diligences des CAC dans les EMF</a:t>
            </a:r>
          </a:p>
        </p:txBody>
      </p:sp>
      <p:sp>
        <p:nvSpPr>
          <p:cNvPr id="21" name="Rectangle 20">
            <a:extLst>
              <a:ext uri="{FF2B5EF4-FFF2-40B4-BE49-F238E27FC236}">
                <a16:creationId xmlns="" xmlns:a16="http://schemas.microsoft.com/office/drawing/2014/main" id="{BF2BAEC6-389C-4ABC-B13B-8C527AFCF7C5}"/>
              </a:ext>
            </a:extLst>
          </p:cNvPr>
          <p:cNvSpPr/>
          <p:nvPr/>
        </p:nvSpPr>
        <p:spPr>
          <a:xfrm>
            <a:off x="276413" y="2921168"/>
            <a:ext cx="8662664" cy="1246495"/>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Les commissaires aux comptes communiquent au Secrétariat Général de la COBAC tout rapport adressé aux Organes exécutif et délibérant de rétablissement de microfinance dont ils assurent la certification des comptes. Les commissaires aux comptes peuvent avoir accès, à leur demande, aux rapports de vérification de la COBAC concernant l’établissement de microfinance susvisé </a:t>
            </a:r>
            <a:r>
              <a:rPr lang="fr-FR" sz="1500" b="1" dirty="0">
                <a:latin typeface="Verdana" panose="020B0604030504040204" pitchFamily="34" charset="0"/>
                <a:ea typeface="Verdana" panose="020B0604030504040204" pitchFamily="34" charset="0"/>
                <a:cs typeface="Verdana" panose="020B0604030504040204" pitchFamily="34" charset="0"/>
              </a:rPr>
              <a:t>(Article 6)</a:t>
            </a:r>
            <a:endParaRPr lang="fr-FR" sz="15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19603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276413" y="1110106"/>
            <a:ext cx="8616067"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1.3 CONTRÔLE DES COMMISSAIRES AUX COMPTES</a:t>
            </a:r>
            <a:endParaRPr lang="fr-FR" sz="1800" b="1" dirty="0">
              <a:solidFill>
                <a:schemeClr val="bg1"/>
              </a:solidFill>
              <a:latin typeface="Verdana" pitchFamily="34" charset="0"/>
            </a:endParaRPr>
          </a:p>
        </p:txBody>
      </p:sp>
      <p:sp>
        <p:nvSpPr>
          <p:cNvPr id="6" name="Rectangle 5"/>
          <p:cNvSpPr/>
          <p:nvPr/>
        </p:nvSpPr>
        <p:spPr>
          <a:xfrm>
            <a:off x="229816" y="1765265"/>
            <a:ext cx="8662664" cy="1246495"/>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A l’occasion de l’arrêté des comptes annuels, les commissaires aux comptes sont tenus de s’assurer que les données transmises à la Commission Bancaire de l’Afrique Centrale permettent d’établir des situations comptables qui donnent une image fidèle du résultat de la période, de la situation financière et du patrimoine de l’établissement de microfinance </a:t>
            </a:r>
            <a:r>
              <a:rPr lang="fr-FR" sz="1500" b="1" dirty="0">
                <a:latin typeface="Verdana" panose="020B0604030504040204" pitchFamily="34" charset="0"/>
                <a:ea typeface="Verdana" panose="020B0604030504040204" pitchFamily="34" charset="0"/>
                <a:cs typeface="Verdana" panose="020B0604030504040204" pitchFamily="34" charset="0"/>
              </a:rPr>
              <a:t>(Article 3)</a:t>
            </a: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344850"/>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1. Diligences des CAC dans les EMF</a:t>
            </a:r>
          </a:p>
        </p:txBody>
      </p:sp>
      <p:sp>
        <p:nvSpPr>
          <p:cNvPr id="21" name="Rectangle 20">
            <a:extLst>
              <a:ext uri="{FF2B5EF4-FFF2-40B4-BE49-F238E27FC236}">
                <a16:creationId xmlns="" xmlns:a16="http://schemas.microsoft.com/office/drawing/2014/main" id="{BF2BAEC6-389C-4ABC-B13B-8C527AFCF7C5}"/>
              </a:ext>
            </a:extLst>
          </p:cNvPr>
          <p:cNvSpPr/>
          <p:nvPr/>
        </p:nvSpPr>
        <p:spPr>
          <a:xfrm>
            <a:off x="276413" y="3292242"/>
            <a:ext cx="8662664" cy="784830"/>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Ils veillent, en particulier, au respect des dispositions du règlement COBAC EMF 2017/07 relatif à la classification, à la comptabilisation et au provisionnement des créances des établissements de microfinance </a:t>
            </a:r>
            <a:r>
              <a:rPr lang="fr-FR" sz="1500" b="1" dirty="0">
                <a:latin typeface="Verdana" panose="020B0604030504040204" pitchFamily="34" charset="0"/>
                <a:ea typeface="Verdana" panose="020B0604030504040204" pitchFamily="34" charset="0"/>
                <a:cs typeface="Verdana" panose="020B0604030504040204" pitchFamily="34" charset="0"/>
              </a:rPr>
              <a:t>(Article 3)</a:t>
            </a:r>
            <a:endParaRPr lang="fr-FR" sz="1500" dirty="0">
              <a:latin typeface="Verdana" panose="020B0604030504040204" pitchFamily="34" charset="0"/>
              <a:ea typeface="Verdana" panose="020B0604030504040204" pitchFamily="34" charset="0"/>
              <a:cs typeface="Verdana" panose="020B0604030504040204" pitchFamily="34" charset="0"/>
            </a:endParaRPr>
          </a:p>
        </p:txBody>
      </p:sp>
      <p:sp>
        <p:nvSpPr>
          <p:cNvPr id="7" name="Rectangle 6">
            <a:extLst>
              <a:ext uri="{FF2B5EF4-FFF2-40B4-BE49-F238E27FC236}">
                <a16:creationId xmlns="" xmlns:a16="http://schemas.microsoft.com/office/drawing/2014/main" id="{2BECEF34-74FC-4552-A49E-2875E7A79505}"/>
              </a:ext>
            </a:extLst>
          </p:cNvPr>
          <p:cNvSpPr/>
          <p:nvPr/>
        </p:nvSpPr>
        <p:spPr>
          <a:xfrm>
            <a:off x="276413" y="4285545"/>
            <a:ext cx="8662664" cy="1015663"/>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Le contrôle des commissaires aux comptes s’étend à l’ensemble des aspects de la gestion qui contribuent à la pérennité des établissements, tels que la qualité du portefeuille de crédit, l’existence de procédures et d’un contrôle interne efficace, la rentabilité et le caractère réaliste des comptes prévisionnels </a:t>
            </a:r>
            <a:r>
              <a:rPr lang="fr-FR" sz="1500" b="1" dirty="0">
                <a:latin typeface="Verdana" panose="020B0604030504040204" pitchFamily="34" charset="0"/>
                <a:ea typeface="Verdana" panose="020B0604030504040204" pitchFamily="34" charset="0"/>
                <a:cs typeface="Verdana" panose="020B0604030504040204" pitchFamily="34" charset="0"/>
              </a:rPr>
              <a:t>(Article 3)</a:t>
            </a:r>
            <a:endParaRPr lang="fr-FR" sz="15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1000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276413" y="1110106"/>
            <a:ext cx="8616067"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1.3 CONTRÔLE DES COMMISSAIRES AUX COMPTES</a:t>
            </a:r>
            <a:endParaRPr lang="fr-FR" sz="1800" b="1" dirty="0">
              <a:solidFill>
                <a:schemeClr val="bg1"/>
              </a:solidFill>
              <a:latin typeface="Verdana" pitchFamily="34" charset="0"/>
            </a:endParaRPr>
          </a:p>
        </p:txBody>
      </p:sp>
      <p:sp>
        <p:nvSpPr>
          <p:cNvPr id="6" name="Rectangle 5"/>
          <p:cNvSpPr/>
          <p:nvPr/>
        </p:nvSpPr>
        <p:spPr>
          <a:xfrm>
            <a:off x="229816" y="1765265"/>
            <a:ext cx="8662664" cy="1246495"/>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Il convient de rappeler qu’afin de pouvoir respecter les prescriptions de l’article 3 du règlement COBAC EMF-2017/11 relatif aux diligences des commissaires aux comptes dans les établissements de microfinance, les commissaires aux comptes doivent mettre en œuvre leur démarche d’audit conformément aux normes internationales d’audit (ISA). Cette démarche peut être synthétisée comme suit : </a:t>
            </a:r>
            <a:endParaRPr lang="fr-FR" sz="15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344850"/>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1. Diligences des CAC dans les EMF</a:t>
            </a:r>
          </a:p>
        </p:txBody>
      </p:sp>
      <p:graphicFrame>
        <p:nvGraphicFramePr>
          <p:cNvPr id="3" name="Tableau 2">
            <a:extLst>
              <a:ext uri="{FF2B5EF4-FFF2-40B4-BE49-F238E27FC236}">
                <a16:creationId xmlns="" xmlns:a16="http://schemas.microsoft.com/office/drawing/2014/main" id="{4BD66C7D-347F-4B74-9CB0-6AB9B604EC0B}"/>
              </a:ext>
            </a:extLst>
          </p:cNvPr>
          <p:cNvGraphicFramePr>
            <a:graphicFrameLocks noGrp="1"/>
          </p:cNvGraphicFramePr>
          <p:nvPr>
            <p:extLst>
              <p:ext uri="{D42A27DB-BD31-4B8C-83A1-F6EECF244321}">
                <p14:modId xmlns:p14="http://schemas.microsoft.com/office/powerpoint/2010/main" val="2791000568"/>
              </p:ext>
            </p:extLst>
          </p:nvPr>
        </p:nvGraphicFramePr>
        <p:xfrm>
          <a:off x="276412" y="3402560"/>
          <a:ext cx="8616068" cy="2011680"/>
        </p:xfrm>
        <a:graphic>
          <a:graphicData uri="http://schemas.openxmlformats.org/drawingml/2006/table">
            <a:tbl>
              <a:tblPr firstRow="1" firstCol="1" bandRow="1">
                <a:tableStyleId>{69012ECD-51FC-41F1-AA8D-1B2483CD663E}</a:tableStyleId>
              </a:tblPr>
              <a:tblGrid>
                <a:gridCol w="405406">
                  <a:extLst>
                    <a:ext uri="{9D8B030D-6E8A-4147-A177-3AD203B41FA5}">
                      <a16:colId xmlns="" xmlns:a16="http://schemas.microsoft.com/office/drawing/2014/main" val="523166343"/>
                    </a:ext>
                  </a:extLst>
                </a:gridCol>
                <a:gridCol w="1945966">
                  <a:extLst>
                    <a:ext uri="{9D8B030D-6E8A-4147-A177-3AD203B41FA5}">
                      <a16:colId xmlns="" xmlns:a16="http://schemas.microsoft.com/office/drawing/2014/main" val="2559270450"/>
                    </a:ext>
                  </a:extLst>
                </a:gridCol>
                <a:gridCol w="3168352">
                  <a:extLst>
                    <a:ext uri="{9D8B030D-6E8A-4147-A177-3AD203B41FA5}">
                      <a16:colId xmlns="" xmlns:a16="http://schemas.microsoft.com/office/drawing/2014/main" val="1387035124"/>
                    </a:ext>
                  </a:extLst>
                </a:gridCol>
                <a:gridCol w="3096344">
                  <a:extLst>
                    <a:ext uri="{9D8B030D-6E8A-4147-A177-3AD203B41FA5}">
                      <a16:colId xmlns="" xmlns:a16="http://schemas.microsoft.com/office/drawing/2014/main" val="2640038164"/>
                    </a:ext>
                  </a:extLst>
                </a:gridCol>
              </a:tblGrid>
              <a:tr h="0">
                <a:tc>
                  <a:txBody>
                    <a:bodyPr/>
                    <a:lstStyle/>
                    <a:p>
                      <a:pPr algn="ctr">
                        <a:spcAft>
                          <a:spcPts val="0"/>
                        </a:spcAft>
                      </a:pPr>
                      <a:r>
                        <a:rPr lang="fr-FR" sz="1200" dirty="0">
                          <a:effectLst/>
                          <a:latin typeface="Verdana" panose="020B0604030504040204" pitchFamily="34" charset="0"/>
                          <a:ea typeface="Verdana" panose="020B0604030504040204" pitchFamily="34" charset="0"/>
                          <a:cs typeface="Verdana" panose="020B0604030504040204" pitchFamily="34" charset="0"/>
                        </a:rPr>
                        <a:t>N°</a:t>
                      </a:r>
                    </a:p>
                  </a:txBody>
                  <a:tcPr marL="68580" marR="68580" marT="0" marB="0"/>
                </a:tc>
                <a:tc>
                  <a:txBody>
                    <a:bodyPr/>
                    <a:lstStyle/>
                    <a:p>
                      <a:pPr algn="ctr">
                        <a:spcAft>
                          <a:spcPts val="0"/>
                        </a:spcAft>
                      </a:pPr>
                      <a:r>
                        <a:rPr lang="fr-FR" sz="1200">
                          <a:effectLst/>
                          <a:latin typeface="Verdana" panose="020B0604030504040204" pitchFamily="34" charset="0"/>
                          <a:ea typeface="Verdana" panose="020B0604030504040204" pitchFamily="34" charset="0"/>
                          <a:cs typeface="Verdana" panose="020B0604030504040204" pitchFamily="34" charset="0"/>
                        </a:rPr>
                        <a:t>Phases</a:t>
                      </a:r>
                    </a:p>
                  </a:txBody>
                  <a:tcPr marL="68580" marR="68580" marT="0" marB="0"/>
                </a:tc>
                <a:tc>
                  <a:txBody>
                    <a:bodyPr/>
                    <a:lstStyle/>
                    <a:p>
                      <a:pPr algn="ctr">
                        <a:spcAft>
                          <a:spcPts val="0"/>
                        </a:spcAft>
                      </a:pPr>
                      <a:r>
                        <a:rPr lang="fr-FR" sz="1200">
                          <a:effectLst/>
                          <a:latin typeface="Verdana" panose="020B0604030504040204" pitchFamily="34" charset="0"/>
                          <a:ea typeface="Verdana" panose="020B0604030504040204" pitchFamily="34" charset="0"/>
                          <a:cs typeface="Verdana" panose="020B0604030504040204" pitchFamily="34" charset="0"/>
                        </a:rPr>
                        <a:t>Étapes clés</a:t>
                      </a:r>
                    </a:p>
                  </a:txBody>
                  <a:tcPr marL="68580" marR="68580" marT="0" marB="0"/>
                </a:tc>
                <a:tc>
                  <a:txBody>
                    <a:bodyPr/>
                    <a:lstStyle/>
                    <a:p>
                      <a:pPr algn="ctr">
                        <a:spcAft>
                          <a:spcPts val="0"/>
                        </a:spcAft>
                      </a:pPr>
                      <a:r>
                        <a:rPr lang="fr-FR" sz="1200">
                          <a:effectLst/>
                          <a:latin typeface="Verdana" panose="020B0604030504040204" pitchFamily="34" charset="0"/>
                          <a:ea typeface="Verdana" panose="020B0604030504040204" pitchFamily="34" charset="0"/>
                          <a:cs typeface="Verdana" panose="020B0604030504040204" pitchFamily="34" charset="0"/>
                        </a:rPr>
                        <a:t>Objectifs</a:t>
                      </a:r>
                    </a:p>
                  </a:txBody>
                  <a:tcPr marL="68580" marR="68580" marT="0" marB="0"/>
                </a:tc>
                <a:extLst>
                  <a:ext uri="{0D108BD9-81ED-4DB2-BD59-A6C34878D82A}">
                    <a16:rowId xmlns="" xmlns:a16="http://schemas.microsoft.com/office/drawing/2014/main" val="4051377546"/>
                  </a:ext>
                </a:extLst>
              </a:tr>
              <a:tr h="0">
                <a:tc>
                  <a:txBody>
                    <a:bodyPr/>
                    <a:lstStyle/>
                    <a:p>
                      <a:pPr algn="ctr">
                        <a:spcAft>
                          <a:spcPts val="0"/>
                        </a:spcAft>
                      </a:pPr>
                      <a:r>
                        <a:rPr lang="fr-FR" sz="1200" dirty="0">
                          <a:effectLst/>
                          <a:latin typeface="Verdana" panose="020B0604030504040204" pitchFamily="34" charset="0"/>
                          <a:ea typeface="Verdana" panose="020B0604030504040204" pitchFamily="34" charset="0"/>
                          <a:cs typeface="Verdana" panose="020B0604030504040204" pitchFamily="34" charset="0"/>
                        </a:rPr>
                        <a:t>1</a:t>
                      </a:r>
                    </a:p>
                  </a:txBody>
                  <a:tcPr marL="68580" marR="68580" marT="0" marB="0" anchor="ctr"/>
                </a:tc>
                <a:tc>
                  <a:txBody>
                    <a:bodyPr/>
                    <a:lstStyle/>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Connaissance et compréhension de l’établissement de microfinance</a:t>
                      </a:r>
                    </a:p>
                  </a:txBody>
                  <a:tcPr marL="68580" marR="68580" marT="0" marB="0" anchor="ctr"/>
                </a:tc>
                <a:tc>
                  <a:txBody>
                    <a:bodyPr/>
                    <a:lstStyle/>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Prise de connaissance générale et par cycle ;</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Examen analytique ;</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Première évaluation du risque inhérent et du risque lié au contrôle pour déterminer le risque de non détection acceptable.</a:t>
                      </a:r>
                    </a:p>
                  </a:txBody>
                  <a:tcPr marL="68580" marR="68580" marT="0" marB="0" anchor="ctr"/>
                </a:tc>
                <a:tc>
                  <a:txBody>
                    <a:bodyPr/>
                    <a:lstStyle/>
                    <a:p>
                      <a:pPr marL="342900" lvl="0" indent="-342900">
                        <a:spcAft>
                          <a:spcPts val="0"/>
                        </a:spcAft>
                        <a:buFont typeface="Wingdings" panose="05000000000000000000" pitchFamily="2" charset="2"/>
                        <a:buChar char="q"/>
                      </a:pPr>
                      <a:r>
                        <a:rPr lang="fr-FR" sz="1200" dirty="0">
                          <a:effectLst/>
                          <a:latin typeface="Verdana" panose="020B0604030504040204" pitchFamily="34" charset="0"/>
                          <a:ea typeface="Verdana" panose="020B0604030504040204" pitchFamily="34" charset="0"/>
                          <a:cs typeface="Verdana" panose="020B0604030504040204" pitchFamily="34" charset="0"/>
                        </a:rPr>
                        <a:t>Plan d’audit intégrant :</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Une présentation de l’entreprise ;</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Les états financiers ;</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Les zones à risques ;</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Les points forts et points faible du contrôle interne</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L’approche d’audit ;</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Le plan de mission ;</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Les seuils de signification</a:t>
                      </a:r>
                    </a:p>
                    <a:p>
                      <a:pPr marL="342900" lvl="0" indent="-342900">
                        <a:spcAft>
                          <a:spcPts val="0"/>
                        </a:spcAft>
                        <a:buFont typeface="Wingdings" panose="05000000000000000000" pitchFamily="2" charset="2"/>
                        <a:buChar char="q"/>
                      </a:pPr>
                      <a:r>
                        <a:rPr lang="fr-FR" sz="1200" dirty="0">
                          <a:effectLst/>
                          <a:latin typeface="Verdana" panose="020B0604030504040204" pitchFamily="34" charset="0"/>
                          <a:ea typeface="Verdana" panose="020B0604030504040204" pitchFamily="34" charset="0"/>
                          <a:cs typeface="Verdana" panose="020B0604030504040204" pitchFamily="34" charset="0"/>
                        </a:rPr>
                        <a:t>Lettre de mission</a:t>
                      </a:r>
                    </a:p>
                  </a:txBody>
                  <a:tcPr marL="68580" marR="68580" marT="0" marB="0" anchor="ctr"/>
                </a:tc>
                <a:extLst>
                  <a:ext uri="{0D108BD9-81ED-4DB2-BD59-A6C34878D82A}">
                    <a16:rowId xmlns="" xmlns:a16="http://schemas.microsoft.com/office/drawing/2014/main" val="2582714953"/>
                  </a:ext>
                </a:extLst>
              </a:tr>
            </a:tbl>
          </a:graphicData>
        </a:graphic>
      </p:graphicFrame>
    </p:spTree>
    <p:extLst>
      <p:ext uri="{BB962C8B-B14F-4D97-AF65-F5344CB8AC3E}">
        <p14:creationId xmlns:p14="http://schemas.microsoft.com/office/powerpoint/2010/main" val="160839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276413" y="1025904"/>
            <a:ext cx="8616067"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1.3 CONTRÔLE DES COMMISSAIRES AUX COMPTES</a:t>
            </a:r>
            <a:endParaRPr lang="fr-FR" sz="1800" b="1" dirty="0">
              <a:solidFill>
                <a:schemeClr val="bg1"/>
              </a:solidFill>
              <a:latin typeface="Verdana" pitchFamily="34" charset="0"/>
            </a:endParaRPr>
          </a:p>
        </p:txBody>
      </p:sp>
      <p:sp>
        <p:nvSpPr>
          <p:cNvPr id="6" name="Rectangle 5"/>
          <p:cNvSpPr/>
          <p:nvPr/>
        </p:nvSpPr>
        <p:spPr>
          <a:xfrm>
            <a:off x="229816" y="1544598"/>
            <a:ext cx="8662664" cy="323165"/>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Suite de la démarche synthétique : </a:t>
            </a:r>
            <a:endParaRPr lang="fr-FR" sz="15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260648"/>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1. Diligences des CAC dans les EMF</a:t>
            </a:r>
          </a:p>
        </p:txBody>
      </p:sp>
      <p:graphicFrame>
        <p:nvGraphicFramePr>
          <p:cNvPr id="2" name="Tableau 1">
            <a:extLst>
              <a:ext uri="{FF2B5EF4-FFF2-40B4-BE49-F238E27FC236}">
                <a16:creationId xmlns="" xmlns:a16="http://schemas.microsoft.com/office/drawing/2014/main" id="{862668CC-9CA5-4DCC-B0E6-2C58ECD22848}"/>
              </a:ext>
            </a:extLst>
          </p:cNvPr>
          <p:cNvGraphicFramePr>
            <a:graphicFrameLocks noGrp="1"/>
          </p:cNvGraphicFramePr>
          <p:nvPr>
            <p:extLst>
              <p:ext uri="{D42A27DB-BD31-4B8C-83A1-F6EECF244321}">
                <p14:modId xmlns:p14="http://schemas.microsoft.com/office/powerpoint/2010/main" val="817352019"/>
              </p:ext>
            </p:extLst>
          </p:nvPr>
        </p:nvGraphicFramePr>
        <p:xfrm>
          <a:off x="276412" y="1904638"/>
          <a:ext cx="8616066" cy="4346505"/>
        </p:xfrm>
        <a:graphic>
          <a:graphicData uri="http://schemas.openxmlformats.org/drawingml/2006/table">
            <a:tbl>
              <a:tblPr firstRow="1" firstCol="1" bandRow="1">
                <a:tableStyleId>{69012ECD-51FC-41F1-AA8D-1B2483CD663E}</a:tableStyleId>
              </a:tblPr>
              <a:tblGrid>
                <a:gridCol w="405406">
                  <a:extLst>
                    <a:ext uri="{9D8B030D-6E8A-4147-A177-3AD203B41FA5}">
                      <a16:colId xmlns="" xmlns:a16="http://schemas.microsoft.com/office/drawing/2014/main" val="3679003625"/>
                    </a:ext>
                  </a:extLst>
                </a:gridCol>
                <a:gridCol w="1441909">
                  <a:extLst>
                    <a:ext uri="{9D8B030D-6E8A-4147-A177-3AD203B41FA5}">
                      <a16:colId xmlns="" xmlns:a16="http://schemas.microsoft.com/office/drawing/2014/main" val="1740688221"/>
                    </a:ext>
                  </a:extLst>
                </a:gridCol>
                <a:gridCol w="4032448">
                  <a:extLst>
                    <a:ext uri="{9D8B030D-6E8A-4147-A177-3AD203B41FA5}">
                      <a16:colId xmlns="" xmlns:a16="http://schemas.microsoft.com/office/drawing/2014/main" val="1294730223"/>
                    </a:ext>
                  </a:extLst>
                </a:gridCol>
                <a:gridCol w="2736303">
                  <a:extLst>
                    <a:ext uri="{9D8B030D-6E8A-4147-A177-3AD203B41FA5}">
                      <a16:colId xmlns="" xmlns:a16="http://schemas.microsoft.com/office/drawing/2014/main" val="3977080919"/>
                    </a:ext>
                  </a:extLst>
                </a:gridCol>
              </a:tblGrid>
              <a:tr h="175953">
                <a:tc>
                  <a:txBody>
                    <a:bodyPr/>
                    <a:lstStyle/>
                    <a:p>
                      <a:pPr algn="ctr">
                        <a:spcAft>
                          <a:spcPts val="0"/>
                        </a:spcAft>
                      </a:pPr>
                      <a:r>
                        <a:rPr lang="fr-FR" sz="1200" dirty="0">
                          <a:effectLst/>
                          <a:latin typeface="Verdana" panose="020B0604030504040204" pitchFamily="34" charset="0"/>
                          <a:ea typeface="Verdana" panose="020B0604030504040204" pitchFamily="34" charset="0"/>
                          <a:cs typeface="Verdana" panose="020B0604030504040204" pitchFamily="34" charset="0"/>
                        </a:rPr>
                        <a:t>N°</a:t>
                      </a:r>
                    </a:p>
                  </a:txBody>
                  <a:tcPr marL="34966" marR="34966" marT="0" marB="0"/>
                </a:tc>
                <a:tc>
                  <a:txBody>
                    <a:bodyPr/>
                    <a:lstStyle/>
                    <a:p>
                      <a:pPr algn="ctr">
                        <a:spcAft>
                          <a:spcPts val="0"/>
                        </a:spcAft>
                      </a:pPr>
                      <a:r>
                        <a:rPr lang="fr-FR" sz="1200">
                          <a:effectLst/>
                          <a:latin typeface="Verdana" panose="020B0604030504040204" pitchFamily="34" charset="0"/>
                          <a:ea typeface="Verdana" panose="020B0604030504040204" pitchFamily="34" charset="0"/>
                          <a:cs typeface="Verdana" panose="020B0604030504040204" pitchFamily="34" charset="0"/>
                        </a:rPr>
                        <a:t>Phases</a:t>
                      </a:r>
                    </a:p>
                  </a:txBody>
                  <a:tcPr marL="34966" marR="34966" marT="0" marB="0"/>
                </a:tc>
                <a:tc>
                  <a:txBody>
                    <a:bodyPr/>
                    <a:lstStyle/>
                    <a:p>
                      <a:pPr algn="ctr">
                        <a:spcAft>
                          <a:spcPts val="0"/>
                        </a:spcAft>
                      </a:pPr>
                      <a:r>
                        <a:rPr lang="fr-FR" sz="1200" dirty="0">
                          <a:effectLst/>
                          <a:latin typeface="Verdana" panose="020B0604030504040204" pitchFamily="34" charset="0"/>
                          <a:ea typeface="Verdana" panose="020B0604030504040204" pitchFamily="34" charset="0"/>
                          <a:cs typeface="Verdana" panose="020B0604030504040204" pitchFamily="34" charset="0"/>
                        </a:rPr>
                        <a:t>Étapes clés</a:t>
                      </a:r>
                    </a:p>
                  </a:txBody>
                  <a:tcPr marL="34966" marR="34966" marT="0" marB="0"/>
                </a:tc>
                <a:tc>
                  <a:txBody>
                    <a:bodyPr/>
                    <a:lstStyle/>
                    <a:p>
                      <a:pPr algn="ctr">
                        <a:spcAft>
                          <a:spcPts val="0"/>
                        </a:spcAft>
                      </a:pPr>
                      <a:r>
                        <a:rPr lang="fr-FR" sz="1200">
                          <a:effectLst/>
                          <a:latin typeface="Verdana" panose="020B0604030504040204" pitchFamily="34" charset="0"/>
                          <a:ea typeface="Verdana" panose="020B0604030504040204" pitchFamily="34" charset="0"/>
                          <a:cs typeface="Verdana" panose="020B0604030504040204" pitchFamily="34" charset="0"/>
                        </a:rPr>
                        <a:t>Objectifs</a:t>
                      </a:r>
                    </a:p>
                  </a:txBody>
                  <a:tcPr marL="34966" marR="34966" marT="0" marB="0"/>
                </a:tc>
                <a:extLst>
                  <a:ext uri="{0D108BD9-81ED-4DB2-BD59-A6C34878D82A}">
                    <a16:rowId xmlns="" xmlns:a16="http://schemas.microsoft.com/office/drawing/2014/main" val="624926256"/>
                  </a:ext>
                </a:extLst>
              </a:tr>
              <a:tr h="1231669">
                <a:tc>
                  <a:txBody>
                    <a:bodyPr/>
                    <a:lstStyle/>
                    <a:p>
                      <a:pPr algn="ctr">
                        <a:spcAft>
                          <a:spcPts val="0"/>
                        </a:spcAft>
                      </a:pPr>
                      <a:r>
                        <a:rPr lang="fr-FR" sz="1200" dirty="0">
                          <a:effectLst/>
                          <a:latin typeface="Verdana" panose="020B0604030504040204" pitchFamily="34" charset="0"/>
                          <a:ea typeface="Verdana" panose="020B0604030504040204" pitchFamily="34" charset="0"/>
                          <a:cs typeface="Verdana" panose="020B0604030504040204" pitchFamily="34" charset="0"/>
                        </a:rPr>
                        <a:t>2</a:t>
                      </a:r>
                    </a:p>
                  </a:txBody>
                  <a:tcPr marL="34966" marR="34966" marT="0" marB="0" anchor="ctr"/>
                </a:tc>
                <a:tc>
                  <a:txBody>
                    <a:bodyPr/>
                    <a:lstStyle/>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Évaluation du dispositif de contrôle interne </a:t>
                      </a:r>
                    </a:p>
                  </a:txBody>
                  <a:tcPr marL="34966" marR="34966" marT="0" marB="0" anchor="ctr"/>
                </a:tc>
                <a:tc>
                  <a:txBody>
                    <a:bodyPr/>
                    <a:lstStyle/>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Prise de connaissance des procédures de contrôle interne</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Mise en œuvre de tests de procédures</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Prise de connaissance de la cartographie des risques, du plan d’audit et des travaux des auditeurs internes ;</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Revue informatique</a:t>
                      </a:r>
                    </a:p>
                  </a:txBody>
                  <a:tcPr marL="34966" marR="34966" marT="0" marB="0" anchor="ctr"/>
                </a:tc>
                <a:tc>
                  <a:txBody>
                    <a:bodyPr/>
                    <a:lstStyle/>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Évaluation du contrôle interne</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Adaptation de l'approche d'audit et du programme de révision des comptes</a:t>
                      </a:r>
                    </a:p>
                  </a:txBody>
                  <a:tcPr marL="34966" marR="34966" marT="0" marB="0" anchor="ctr"/>
                </a:tc>
                <a:extLst>
                  <a:ext uri="{0D108BD9-81ED-4DB2-BD59-A6C34878D82A}">
                    <a16:rowId xmlns="" xmlns:a16="http://schemas.microsoft.com/office/drawing/2014/main" val="3861535198"/>
                  </a:ext>
                </a:extLst>
              </a:tr>
              <a:tr h="1420425">
                <a:tc>
                  <a:txBody>
                    <a:bodyPr/>
                    <a:lstStyle/>
                    <a:p>
                      <a:pPr algn="ctr">
                        <a:spcAft>
                          <a:spcPts val="0"/>
                        </a:spcAft>
                      </a:pPr>
                      <a:r>
                        <a:rPr lang="fr-FR" sz="1200" dirty="0">
                          <a:effectLst/>
                          <a:latin typeface="Verdana" panose="020B0604030504040204" pitchFamily="34" charset="0"/>
                          <a:ea typeface="Verdana" panose="020B0604030504040204" pitchFamily="34" charset="0"/>
                          <a:cs typeface="Verdana" panose="020B0604030504040204" pitchFamily="34" charset="0"/>
                        </a:rPr>
                        <a:t>3</a:t>
                      </a:r>
                    </a:p>
                  </a:txBody>
                  <a:tcPr marL="34966" marR="34966" marT="0" marB="0" anchor="ctr"/>
                </a:tc>
                <a:tc>
                  <a:txBody>
                    <a:bodyPr/>
                    <a:lstStyle/>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Vérification de la bonne application des textes COBAC et Révision des comptes</a:t>
                      </a:r>
                    </a:p>
                  </a:txBody>
                  <a:tcPr marL="34966" marR="34966" marT="0" marB="0" anchor="ctr"/>
                </a:tc>
                <a:tc>
                  <a:txBody>
                    <a:bodyPr/>
                    <a:lstStyle/>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Vérification du SESAME ;</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Révision des comptes : Mise en œuvre des contrôles substantifs et des procédures analytiques ;</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Analyse des travaux d’inventaires (immobilisations et trésorerie)</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Analyse de la liasse de consolidation</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200" dirty="0">
                          <a:effectLst/>
                          <a:latin typeface="Verdana" panose="020B0604030504040204" pitchFamily="34" charset="0"/>
                          <a:ea typeface="Verdana" panose="020B0604030504040204" pitchFamily="34" charset="0"/>
                          <a:cs typeface="Verdana" panose="020B0604030504040204" pitchFamily="34" charset="0"/>
                        </a:rPr>
                        <a:t>Vérification des normes prudentielles.</a:t>
                      </a:r>
                    </a:p>
                  </a:txBody>
                  <a:tcPr marL="34966" marR="34966" marT="0" marB="0" anchor="ctr"/>
                </a:tc>
                <a:tc>
                  <a:txBody>
                    <a:bodyPr/>
                    <a:lstStyle/>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Conclusion sur les assertions d'audit</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Préparation de l'opinion sur les comptes</a:t>
                      </a:r>
                    </a:p>
                  </a:txBody>
                  <a:tcPr marL="34966" marR="34966" marT="0" marB="0" anchor="ctr"/>
                </a:tc>
                <a:extLst>
                  <a:ext uri="{0D108BD9-81ED-4DB2-BD59-A6C34878D82A}">
                    <a16:rowId xmlns="" xmlns:a16="http://schemas.microsoft.com/office/drawing/2014/main" val="3296304008"/>
                  </a:ext>
                </a:extLst>
              </a:tr>
              <a:tr h="1420425">
                <a:tc>
                  <a:txBody>
                    <a:bodyPr/>
                    <a:lstStyle/>
                    <a:p>
                      <a:pPr>
                        <a:spcAft>
                          <a:spcPts val="0"/>
                        </a:spcAft>
                      </a:pPr>
                      <a:r>
                        <a:rPr lang="fr-FR" sz="1200" b="1" dirty="0">
                          <a:effectLst/>
                          <a:latin typeface="Verdana" panose="020B0604030504040204" pitchFamily="34" charset="0"/>
                          <a:ea typeface="Verdana" panose="020B0604030504040204" pitchFamily="34" charset="0"/>
                          <a:cs typeface="Verdana" panose="020B0604030504040204" pitchFamily="34" charset="0"/>
                        </a:rPr>
                        <a:t>4</a:t>
                      </a:r>
                      <a:endParaRPr lang="fr-FR"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Finalisation de la mission et émission des rapports</a:t>
                      </a:r>
                    </a:p>
                  </a:txBody>
                  <a:tcPr marL="68580" marR="68580" marT="0" marB="0" anchor="ctr"/>
                </a:tc>
                <a:tc>
                  <a:txBody>
                    <a:bodyPr/>
                    <a:lstStyle/>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Contrôle de l'annexe</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Examen des événements post clôture</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Communication avec la gouvernance d'entreprise</a:t>
                      </a:r>
                    </a:p>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Émission des rapports</a:t>
                      </a:r>
                    </a:p>
                  </a:txBody>
                  <a:tcPr marL="68580" marR="68580" marT="0" marB="0" anchor="ctr"/>
                </a:tc>
                <a:tc>
                  <a:txBody>
                    <a:bodyPr/>
                    <a:lstStyle/>
                    <a:p>
                      <a:pPr marL="342900" lvl="0" indent="-342900">
                        <a:spcAft>
                          <a:spcPts val="0"/>
                        </a:spcAft>
                        <a:buFont typeface="Wingdings" panose="05000000000000000000" pitchFamily="2" charset="2"/>
                        <a:buChar char=""/>
                      </a:pPr>
                      <a:r>
                        <a:rPr lang="fr-FR" sz="1200" dirty="0">
                          <a:effectLst/>
                          <a:latin typeface="Verdana" panose="020B0604030504040204" pitchFamily="34" charset="0"/>
                          <a:ea typeface="Verdana" panose="020B0604030504040204" pitchFamily="34" charset="0"/>
                          <a:cs typeface="Verdana" panose="020B0604030504040204" pitchFamily="34" charset="0"/>
                        </a:rPr>
                        <a:t>Opinion sur les états financiers</a:t>
                      </a:r>
                    </a:p>
                  </a:txBody>
                  <a:tcPr marL="68580" marR="68580" marT="0" marB="0" anchor="ctr"/>
                </a:tc>
                <a:extLst>
                  <a:ext uri="{0D108BD9-81ED-4DB2-BD59-A6C34878D82A}">
                    <a16:rowId xmlns="" xmlns:a16="http://schemas.microsoft.com/office/drawing/2014/main" val="841524068"/>
                  </a:ext>
                </a:extLst>
              </a:tr>
            </a:tbl>
          </a:graphicData>
        </a:graphic>
      </p:graphicFrame>
    </p:spTree>
    <p:extLst>
      <p:ext uri="{BB962C8B-B14F-4D97-AF65-F5344CB8AC3E}">
        <p14:creationId xmlns:p14="http://schemas.microsoft.com/office/powerpoint/2010/main" val="262045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276413" y="1110106"/>
            <a:ext cx="8616067" cy="367127"/>
          </a:xfrm>
          <a:prstGeom prst="rect">
            <a:avLst/>
          </a:prstGeom>
          <a:solidFill>
            <a:schemeClr val="accent1"/>
          </a:solidFill>
          <a:ln>
            <a:solidFill>
              <a:schemeClr val="accent2">
                <a:lumMod val="50000"/>
              </a:schemeClr>
            </a:solidFill>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marL="0" lvl="1" algn="just" fontAlgn="auto">
              <a:spcAft>
                <a:spcPts val="0"/>
              </a:spcAft>
              <a:defRPr/>
            </a:pPr>
            <a:r>
              <a:rPr lang="fr-FR" sz="1500" b="1" dirty="0">
                <a:solidFill>
                  <a:schemeClr val="bg1"/>
                </a:solidFill>
                <a:latin typeface="Verdana" pitchFamily="34" charset="0"/>
              </a:rPr>
              <a:t>1.3 CONTRÔLE DES COMMISSAIRES AUX COMPTES</a:t>
            </a:r>
            <a:endParaRPr lang="fr-FR" sz="1800" b="1" dirty="0">
              <a:solidFill>
                <a:schemeClr val="bg1"/>
              </a:solidFill>
              <a:latin typeface="Verdana" pitchFamily="34" charset="0"/>
            </a:endParaRPr>
          </a:p>
        </p:txBody>
      </p:sp>
      <p:sp>
        <p:nvSpPr>
          <p:cNvPr id="6" name="Rectangle 5"/>
          <p:cNvSpPr/>
          <p:nvPr/>
        </p:nvSpPr>
        <p:spPr>
          <a:xfrm>
            <a:off x="229816" y="1981289"/>
            <a:ext cx="8662664" cy="1938992"/>
          </a:xfrm>
          <a:prstGeom prst="rect">
            <a:avLst/>
          </a:prstGeom>
        </p:spPr>
        <p:txBody>
          <a:bodyPr wrap="square">
            <a:spAutoFit/>
          </a:bodyPr>
          <a:lstStyle/>
          <a:p>
            <a:pPr algn="just"/>
            <a:r>
              <a:rPr lang="fr-FR" sz="1500" dirty="0">
                <a:latin typeface="Verdana" panose="020B0604030504040204" pitchFamily="34" charset="0"/>
                <a:ea typeface="Verdana" panose="020B0604030504040204" pitchFamily="34" charset="0"/>
                <a:cs typeface="Verdana" panose="020B0604030504040204" pitchFamily="34" charset="0"/>
              </a:rPr>
              <a:t>La mise en œuvre des diligences du commissaire aux comptes conduisent ce dernier à documenter son dossier de travail et à fonder son opinion. Les normes internationales d’audit prévoient les quatre types d’opinion suivantes :</a:t>
            </a:r>
          </a:p>
          <a:p>
            <a:pPr algn="just"/>
            <a:endParaRPr lang="fr-FR" sz="1500" b="1" dirty="0">
              <a:latin typeface="Verdana" panose="020B0604030504040204" pitchFamily="34" charset="0"/>
              <a:ea typeface="Verdana" panose="020B0604030504040204" pitchFamily="34" charset="0"/>
              <a:cs typeface="Verdana" panose="020B0604030504040204" pitchFamily="34" charset="0"/>
            </a:endParaRPr>
          </a:p>
          <a:p>
            <a:pPr marL="285750" indent="-285750" algn="just">
              <a:buFont typeface="Wingdings" panose="05000000000000000000" pitchFamily="2" charset="2"/>
              <a:buChar char="q"/>
            </a:pPr>
            <a:r>
              <a:rPr lang="fr-FR" sz="1500" b="1" dirty="0">
                <a:latin typeface="Verdana" panose="020B0604030504040204" pitchFamily="34" charset="0"/>
                <a:ea typeface="Verdana" panose="020B0604030504040204" pitchFamily="34" charset="0"/>
                <a:cs typeface="Verdana" panose="020B0604030504040204" pitchFamily="34" charset="0"/>
              </a:rPr>
              <a:t>Opinion sans réserves ;</a:t>
            </a:r>
          </a:p>
          <a:p>
            <a:pPr marL="285750" indent="-285750" algn="just">
              <a:buFont typeface="Wingdings" panose="05000000000000000000" pitchFamily="2" charset="2"/>
              <a:buChar char="q"/>
            </a:pPr>
            <a:r>
              <a:rPr lang="fr-FR" sz="1500" b="1" dirty="0">
                <a:latin typeface="Verdana" panose="020B0604030504040204" pitchFamily="34" charset="0"/>
                <a:ea typeface="Verdana" panose="020B0604030504040204" pitchFamily="34" charset="0"/>
                <a:cs typeface="Verdana" panose="020B0604030504040204" pitchFamily="34" charset="0"/>
              </a:rPr>
              <a:t>Opinion avec réserves ;</a:t>
            </a:r>
          </a:p>
          <a:p>
            <a:pPr marL="285750" indent="-285750" algn="just">
              <a:buFont typeface="Wingdings" panose="05000000000000000000" pitchFamily="2" charset="2"/>
              <a:buChar char="q"/>
            </a:pPr>
            <a:r>
              <a:rPr lang="fr-FR" sz="1500" b="1" dirty="0">
                <a:latin typeface="Verdana" panose="020B0604030504040204" pitchFamily="34" charset="0"/>
                <a:ea typeface="Verdana" panose="020B0604030504040204" pitchFamily="34" charset="0"/>
                <a:cs typeface="Verdana" panose="020B0604030504040204" pitchFamily="34" charset="0"/>
              </a:rPr>
              <a:t>Opinion défavorable ;</a:t>
            </a:r>
          </a:p>
          <a:p>
            <a:pPr marL="285750" indent="-285750" algn="just">
              <a:buFont typeface="Wingdings" panose="05000000000000000000" pitchFamily="2" charset="2"/>
              <a:buChar char="q"/>
            </a:pPr>
            <a:r>
              <a:rPr lang="fr-FR" sz="1500" b="1" dirty="0">
                <a:latin typeface="Verdana" panose="020B0604030504040204" pitchFamily="34" charset="0"/>
                <a:ea typeface="Verdana" panose="020B0604030504040204" pitchFamily="34" charset="0"/>
                <a:cs typeface="Verdana" panose="020B0604030504040204" pitchFamily="34" charset="0"/>
              </a:rPr>
              <a:t>Impossibilité d’exprimer une opinion.</a:t>
            </a:r>
          </a:p>
        </p:txBody>
      </p:sp>
      <p:sp>
        <p:nvSpPr>
          <p:cNvPr id="5" name="Rectangle 4">
            <a:extLst>
              <a:ext uri="{FF2B5EF4-FFF2-40B4-BE49-F238E27FC236}">
                <a16:creationId xmlns="" xmlns:a16="http://schemas.microsoft.com/office/drawing/2014/main" id="{BFC87552-3E96-4F60-AB8F-50C86BE00984}"/>
              </a:ext>
            </a:extLst>
          </p:cNvPr>
          <p:cNvSpPr/>
          <p:nvPr/>
        </p:nvSpPr>
        <p:spPr>
          <a:xfrm>
            <a:off x="229816" y="344850"/>
            <a:ext cx="8662664" cy="707886"/>
          </a:xfrm>
          <a:prstGeom prst="rect">
            <a:avLst/>
          </a:prstGeom>
        </p:spPr>
        <p:txBody>
          <a:bodyPr wrap="square">
            <a:spAutoFit/>
          </a:bodyPr>
          <a:lstStyle/>
          <a:p>
            <a:r>
              <a:rPr lang="fr-FR" sz="4000" dirty="0">
                <a:solidFill>
                  <a:schemeClr val="accent1">
                    <a:lumMod val="75000"/>
                  </a:schemeClr>
                </a:solidFill>
                <a:latin typeface="PF Din Text Comp Pro Light" panose="02000000000000000000" pitchFamily="2" charset="0"/>
              </a:rPr>
              <a:t>1. Diligences des CAC dans les EMF</a:t>
            </a:r>
          </a:p>
        </p:txBody>
      </p:sp>
      <p:sp>
        <p:nvSpPr>
          <p:cNvPr id="7" name="Rectangle 6">
            <a:extLst>
              <a:ext uri="{FF2B5EF4-FFF2-40B4-BE49-F238E27FC236}">
                <a16:creationId xmlns="" xmlns:a16="http://schemas.microsoft.com/office/drawing/2014/main" id="{EB408856-3898-4E08-A7E9-C11D3B391EF6}"/>
              </a:ext>
            </a:extLst>
          </p:cNvPr>
          <p:cNvSpPr/>
          <p:nvPr/>
        </p:nvSpPr>
        <p:spPr>
          <a:xfrm>
            <a:off x="276413" y="4082296"/>
            <a:ext cx="8662664" cy="193899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fr-FR" sz="1500" b="1" dirty="0">
                <a:latin typeface="Verdana" panose="020B0604030504040204" pitchFamily="34" charset="0"/>
                <a:ea typeface="Verdana" panose="020B0604030504040204" pitchFamily="34" charset="0"/>
                <a:cs typeface="Verdana" panose="020B0604030504040204" pitchFamily="34" charset="0"/>
              </a:rPr>
              <a:t>Une opinion sans réserve </a:t>
            </a:r>
            <a:r>
              <a:rPr lang="fr-FR" sz="1500" dirty="0">
                <a:latin typeface="Verdana" panose="020B0604030504040204" pitchFamily="34" charset="0"/>
                <a:ea typeface="Verdana" panose="020B0604030504040204" pitchFamily="34" charset="0"/>
                <a:cs typeface="Verdana" panose="020B0604030504040204" pitchFamily="34" charset="0"/>
              </a:rPr>
              <a:t>est émise lorsque le commissaire aux comptes à obtenu l’assurance raisonnable que les états financiers pris dans leur ensemble sont exempts d’anomalies significatives, que celles-ci résultent de fraudes ou d’erreurs. Ce dernier aura ainsi pris en compte :</a:t>
            </a:r>
          </a:p>
          <a:p>
            <a:pPr algn="just"/>
            <a:endParaRPr lang="fr-FR" sz="1500" b="1" dirty="0">
              <a:latin typeface="Verdana" panose="020B0604030504040204" pitchFamily="34" charset="0"/>
              <a:ea typeface="Verdana" panose="020B0604030504040204" pitchFamily="34" charset="0"/>
              <a:cs typeface="Verdana" panose="020B0604030504040204" pitchFamily="34" charset="0"/>
            </a:endParaRPr>
          </a:p>
          <a:p>
            <a:pPr marL="285750" indent="-285750" algn="just">
              <a:buFont typeface="Wingdings" panose="05000000000000000000" pitchFamily="2" charset="2"/>
              <a:buChar char="q"/>
            </a:pPr>
            <a:r>
              <a:rPr lang="fr-FR" sz="1500" b="1" dirty="0">
                <a:latin typeface="Verdana" panose="020B0604030504040204" pitchFamily="34" charset="0"/>
                <a:ea typeface="Verdana" panose="020B0604030504040204" pitchFamily="34" charset="0"/>
                <a:cs typeface="Verdana" panose="020B0604030504040204" pitchFamily="34" charset="0"/>
              </a:rPr>
              <a:t>le caractère suffisant et approprié des éléments probants réunis ;</a:t>
            </a:r>
          </a:p>
          <a:p>
            <a:pPr marL="285750" indent="-285750" algn="just">
              <a:buFont typeface="Wingdings" panose="05000000000000000000" pitchFamily="2" charset="2"/>
              <a:buChar char="q"/>
            </a:pPr>
            <a:r>
              <a:rPr lang="fr-FR" sz="1500" b="1" dirty="0">
                <a:latin typeface="Verdana" panose="020B0604030504040204" pitchFamily="34" charset="0"/>
                <a:ea typeface="Verdana" panose="020B0604030504040204" pitchFamily="34" charset="0"/>
                <a:cs typeface="Verdana" panose="020B0604030504040204" pitchFamily="34" charset="0"/>
              </a:rPr>
              <a:t>le caractère non significatif des anomalies non corrigées, prises individuellement ou collectivement</a:t>
            </a:r>
          </a:p>
        </p:txBody>
      </p:sp>
      <p:sp>
        <p:nvSpPr>
          <p:cNvPr id="8" name="AutoShape 3"/>
          <p:cNvSpPr>
            <a:spLocks noChangeArrowheads="1"/>
          </p:cNvSpPr>
          <p:nvPr/>
        </p:nvSpPr>
        <p:spPr bwMode="auto">
          <a:xfrm>
            <a:off x="288408" y="1566067"/>
            <a:ext cx="8616067" cy="36712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pPr marL="0" lvl="1" algn="just" fontAlgn="auto">
              <a:spcAft>
                <a:spcPts val="0"/>
              </a:spcAft>
              <a:defRPr/>
            </a:pPr>
            <a:r>
              <a:rPr lang="fr-FR" sz="1500" b="1" dirty="0" smtClean="0">
                <a:solidFill>
                  <a:schemeClr val="accent1"/>
                </a:solidFill>
                <a:latin typeface="Verdana" pitchFamily="34" charset="0"/>
              </a:rPr>
              <a:t>1.3.1 Opinions du CAC</a:t>
            </a:r>
            <a:endParaRPr lang="fr-FR" sz="1800" b="1" dirty="0">
              <a:solidFill>
                <a:schemeClr val="accent1"/>
              </a:solidFill>
              <a:latin typeface="Verdana" pitchFamily="34" charset="0"/>
            </a:endParaRPr>
          </a:p>
        </p:txBody>
      </p:sp>
    </p:spTree>
    <p:extLst>
      <p:ext uri="{BB962C8B-B14F-4D97-AF65-F5344CB8AC3E}">
        <p14:creationId xmlns:p14="http://schemas.microsoft.com/office/powerpoint/2010/main" val="288747096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3866</TotalTime>
  <Words>2944</Words>
  <Application>Microsoft Office PowerPoint</Application>
  <PresentationFormat>Affichage à l'écran (4:3)</PresentationFormat>
  <Paragraphs>247</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CHRISTIAN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SONZEU</dc:creator>
  <cp:lastModifiedBy>TCHOUSSI BAH EMERY</cp:lastModifiedBy>
  <cp:revision>189</cp:revision>
  <cp:lastPrinted>2018-06-13T15:16:42Z</cp:lastPrinted>
  <dcterms:created xsi:type="dcterms:W3CDTF">2009-11-30T10:54:08Z</dcterms:created>
  <dcterms:modified xsi:type="dcterms:W3CDTF">2018-06-25T10:10:23Z</dcterms:modified>
</cp:coreProperties>
</file>